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0" r:id="rId5"/>
    <p:sldId id="261" r:id="rId6"/>
    <p:sldId id="262" r:id="rId7"/>
    <p:sldId id="263" r:id="rId8"/>
    <p:sldId id="278" r:id="rId9"/>
    <p:sldId id="264" r:id="rId10"/>
    <p:sldId id="265" r:id="rId11"/>
    <p:sldId id="274" r:id="rId12"/>
    <p:sldId id="275" r:id="rId13"/>
    <p:sldId id="266" r:id="rId14"/>
    <p:sldId id="270" r:id="rId15"/>
    <p:sldId id="267" r:id="rId16"/>
    <p:sldId id="268" r:id="rId17"/>
    <p:sldId id="269" r:id="rId18"/>
    <p:sldId id="271" r:id="rId19"/>
    <p:sldId id="276" r:id="rId20"/>
    <p:sldId id="277" r:id="rId21"/>
    <p:sldId id="272" r:id="rId22"/>
    <p:sldId id="273" r:id="rId23"/>
    <p:sldId id="279"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868" autoAdjust="0"/>
    <p:restoredTop sz="94660"/>
  </p:normalViewPr>
  <p:slideViewPr>
    <p:cSldViewPr>
      <p:cViewPr varScale="1">
        <p:scale>
          <a:sx n="74" d="100"/>
          <a:sy n="74" d="100"/>
        </p:scale>
        <p:origin x="1170"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75"/>
      <c:rotY val="0"/>
      <c:rAngAx val="0"/>
    </c:view3D>
    <c:floor>
      <c:thickness val="0"/>
    </c:floor>
    <c:sideWall>
      <c:thickness val="0"/>
    </c:sideWall>
    <c:backWall>
      <c:thickness val="0"/>
    </c:backWall>
    <c:plotArea>
      <c:layout/>
      <c:pie3DChart>
        <c:varyColors val="1"/>
        <c:ser>
          <c:idx val="0"/>
          <c:order val="0"/>
          <c:tx>
            <c:strRef>
              <c:f>Sheet1!$B$1</c:f>
              <c:strCache>
                <c:ptCount val="1"/>
                <c:pt idx="0">
                  <c:v>Sales</c:v>
                </c:pt>
              </c:strCache>
            </c:strRef>
          </c:tx>
          <c:dLbls>
            <c:spPr>
              <a:noFill/>
              <a:ln>
                <a:noFill/>
              </a:ln>
              <a:effectLst/>
            </c:spPr>
            <c:showLegendKey val="0"/>
            <c:showVal val="1"/>
            <c:showCatName val="0"/>
            <c:showSerName val="0"/>
            <c:showPercent val="0"/>
            <c:showBubbleSize val="0"/>
            <c:showLeaderLines val="1"/>
            <c:extLst>
              <c:ext xmlns:c15="http://schemas.microsoft.com/office/drawing/2012/chart" uri="{CE6537A1-D6FC-4f65-9D91-7224C49458BB}"/>
            </c:extLst>
          </c:dLbls>
          <c:cat>
            <c:strRef>
              <c:f>Sheet1!$A$2:$A$4</c:f>
              <c:strCache>
                <c:ptCount val="3"/>
                <c:pt idx="0">
                  <c:v>ASSIGNMENT</c:v>
                </c:pt>
                <c:pt idx="1">
                  <c:v>M.S,T</c:v>
                </c:pt>
                <c:pt idx="2">
                  <c:v>ATTENDANCE</c:v>
                </c:pt>
              </c:strCache>
            </c:strRef>
          </c:cat>
          <c:val>
            <c:numRef>
              <c:f>Sheet1!$B$2:$B$4</c:f>
              <c:numCache>
                <c:formatCode>General</c:formatCode>
                <c:ptCount val="3"/>
                <c:pt idx="0">
                  <c:v>10</c:v>
                </c:pt>
                <c:pt idx="1">
                  <c:v>10</c:v>
                </c:pt>
                <c:pt idx="2">
                  <c:v>5</c:v>
                </c:pt>
              </c:numCache>
            </c:numRef>
          </c:val>
        </c:ser>
        <c:dLbls>
          <c:showLegendKey val="0"/>
          <c:showVal val="0"/>
          <c:showCatName val="0"/>
          <c:showSerName val="0"/>
          <c:showPercent val="0"/>
          <c:showBubbleSize val="0"/>
          <c:showLeaderLines val="1"/>
        </c:dLbls>
      </c:pie3DChart>
    </c:plotArea>
    <c:legend>
      <c:legendPos val="r"/>
      <c:overlay val="0"/>
    </c:legend>
    <c:plotVisOnly val="1"/>
    <c:dispBlanksAs val="gap"/>
    <c:showDLblsOverMax val="0"/>
  </c:chart>
  <c:txPr>
    <a:bodyPr/>
    <a:lstStyle/>
    <a:p>
      <a:pPr>
        <a:defRPr sz="18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5"/>
    </mc:Choice>
    <mc:Fallback>
      <c:style val="15"/>
    </mc:Fallback>
  </mc:AlternateContent>
  <c:chart>
    <c:autoTitleDeleted val="0"/>
    <c:plotArea>
      <c:layout/>
      <c:barChart>
        <c:barDir val="col"/>
        <c:grouping val="clustered"/>
        <c:varyColors val="0"/>
        <c:ser>
          <c:idx val="0"/>
          <c:order val="0"/>
          <c:tx>
            <c:strRef>
              <c:f>Sheet1!$B$1</c:f>
              <c:strCache>
                <c:ptCount val="1"/>
                <c:pt idx="0">
                  <c:v>DISTINCTION</c:v>
                </c:pt>
              </c:strCache>
            </c:strRef>
          </c:tx>
          <c:invertIfNegative val="0"/>
          <c:cat>
            <c:strRef>
              <c:f>Sheet1!$A$2:$A$6</c:f>
              <c:strCache>
                <c:ptCount val="5"/>
                <c:pt idx="0">
                  <c:v>B.A. I</c:v>
                </c:pt>
                <c:pt idx="1">
                  <c:v>B.A. II</c:v>
                </c:pt>
                <c:pt idx="2">
                  <c:v>B.A. III</c:v>
                </c:pt>
                <c:pt idx="3">
                  <c:v>M.A. I</c:v>
                </c:pt>
                <c:pt idx="4">
                  <c:v>M.A. II</c:v>
                </c:pt>
              </c:strCache>
            </c:strRef>
          </c:cat>
          <c:val>
            <c:numRef>
              <c:f>Sheet1!$B$2:$B$6</c:f>
              <c:numCache>
                <c:formatCode>General</c:formatCode>
                <c:ptCount val="5"/>
                <c:pt idx="0">
                  <c:v>8</c:v>
                </c:pt>
                <c:pt idx="1">
                  <c:v>2</c:v>
                </c:pt>
                <c:pt idx="2">
                  <c:v>5</c:v>
                </c:pt>
              </c:numCache>
            </c:numRef>
          </c:val>
        </c:ser>
        <c:ser>
          <c:idx val="1"/>
          <c:order val="1"/>
          <c:tx>
            <c:strRef>
              <c:f>Sheet1!$C$1</c:f>
              <c:strCache>
                <c:ptCount val="1"/>
                <c:pt idx="0">
                  <c:v>1st DIVISION</c:v>
                </c:pt>
              </c:strCache>
            </c:strRef>
          </c:tx>
          <c:invertIfNegative val="0"/>
          <c:cat>
            <c:strRef>
              <c:f>Sheet1!$A$2:$A$6</c:f>
              <c:strCache>
                <c:ptCount val="5"/>
                <c:pt idx="0">
                  <c:v>B.A. I</c:v>
                </c:pt>
                <c:pt idx="1">
                  <c:v>B.A. II</c:v>
                </c:pt>
                <c:pt idx="2">
                  <c:v>B.A. III</c:v>
                </c:pt>
                <c:pt idx="3">
                  <c:v>M.A. I</c:v>
                </c:pt>
                <c:pt idx="4">
                  <c:v>M.A. II</c:v>
                </c:pt>
              </c:strCache>
            </c:strRef>
          </c:cat>
          <c:val>
            <c:numRef>
              <c:f>Sheet1!$C$2:$C$6</c:f>
              <c:numCache>
                <c:formatCode>General</c:formatCode>
                <c:ptCount val="5"/>
                <c:pt idx="0">
                  <c:v>126</c:v>
                </c:pt>
                <c:pt idx="1">
                  <c:v>21</c:v>
                </c:pt>
                <c:pt idx="2">
                  <c:v>14</c:v>
                </c:pt>
                <c:pt idx="3">
                  <c:v>4</c:v>
                </c:pt>
                <c:pt idx="4">
                  <c:v>2</c:v>
                </c:pt>
              </c:numCache>
            </c:numRef>
          </c:val>
        </c:ser>
        <c:ser>
          <c:idx val="2"/>
          <c:order val="2"/>
          <c:tx>
            <c:strRef>
              <c:f>Sheet1!$D$1</c:f>
              <c:strCache>
                <c:ptCount val="1"/>
                <c:pt idx="0">
                  <c:v>2nd DIVISION</c:v>
                </c:pt>
              </c:strCache>
            </c:strRef>
          </c:tx>
          <c:invertIfNegative val="0"/>
          <c:cat>
            <c:strRef>
              <c:f>Sheet1!$A$2:$A$6</c:f>
              <c:strCache>
                <c:ptCount val="5"/>
                <c:pt idx="0">
                  <c:v>B.A. I</c:v>
                </c:pt>
                <c:pt idx="1">
                  <c:v>B.A. II</c:v>
                </c:pt>
                <c:pt idx="2">
                  <c:v>B.A. III</c:v>
                </c:pt>
                <c:pt idx="3">
                  <c:v>M.A. I</c:v>
                </c:pt>
                <c:pt idx="4">
                  <c:v>M.A. II</c:v>
                </c:pt>
              </c:strCache>
            </c:strRef>
          </c:cat>
          <c:val>
            <c:numRef>
              <c:f>Sheet1!$D$2:$D$6</c:f>
              <c:numCache>
                <c:formatCode>General</c:formatCode>
                <c:ptCount val="5"/>
                <c:pt idx="0">
                  <c:v>118</c:v>
                </c:pt>
                <c:pt idx="1">
                  <c:v>14</c:v>
                </c:pt>
                <c:pt idx="2">
                  <c:v>8</c:v>
                </c:pt>
                <c:pt idx="3">
                  <c:v>12</c:v>
                </c:pt>
                <c:pt idx="4">
                  <c:v>21</c:v>
                </c:pt>
              </c:numCache>
            </c:numRef>
          </c:val>
        </c:ser>
        <c:dLbls>
          <c:showLegendKey val="0"/>
          <c:showVal val="0"/>
          <c:showCatName val="0"/>
          <c:showSerName val="0"/>
          <c:showPercent val="0"/>
          <c:showBubbleSize val="0"/>
        </c:dLbls>
        <c:gapWidth val="150"/>
        <c:axId val="159572912"/>
        <c:axId val="159573304"/>
      </c:barChart>
      <c:catAx>
        <c:axId val="159572912"/>
        <c:scaling>
          <c:orientation val="minMax"/>
        </c:scaling>
        <c:delete val="0"/>
        <c:axPos val="b"/>
        <c:numFmt formatCode="General" sourceLinked="0"/>
        <c:majorTickMark val="out"/>
        <c:minorTickMark val="none"/>
        <c:tickLblPos val="nextTo"/>
        <c:crossAx val="159573304"/>
        <c:crosses val="autoZero"/>
        <c:auto val="1"/>
        <c:lblAlgn val="ctr"/>
        <c:lblOffset val="100"/>
        <c:noMultiLvlLbl val="0"/>
      </c:catAx>
      <c:valAx>
        <c:axId val="159573304"/>
        <c:scaling>
          <c:orientation val="minMax"/>
        </c:scaling>
        <c:delete val="0"/>
        <c:axPos val="l"/>
        <c:majorGridlines/>
        <c:numFmt formatCode="General" sourceLinked="1"/>
        <c:majorTickMark val="out"/>
        <c:minorTickMark val="none"/>
        <c:tickLblPos val="nextTo"/>
        <c:crossAx val="159572912"/>
        <c:crosses val="autoZero"/>
        <c:crossBetween val="between"/>
      </c:valAx>
    </c:plotArea>
    <c:legend>
      <c:legendPos val="r"/>
      <c:overlay val="0"/>
    </c:legend>
    <c:plotVisOnly val="1"/>
    <c:dispBlanksAs val="gap"/>
    <c:showDLblsOverMax val="0"/>
  </c:chart>
  <c:txPr>
    <a:bodyPr/>
    <a:lstStyle/>
    <a:p>
      <a:pPr>
        <a:defRPr sz="1800"/>
      </a:pPr>
      <a:endParaRPr lang="en-US"/>
    </a:p>
  </c:txPr>
  <c:externalData r:id="rId1">
    <c:autoUpdate val="0"/>
  </c:externalData>
</c:chartSpac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12/22/2015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12/22/2015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12/22/2015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12/22/2015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12/22/2015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12/22/2015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12/22/2015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12/22/2015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12/22/2015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12/22/2015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12/22/2015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20000" r="-20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12/22/2015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5.jpg"/><Relationship Id="rId1" Type="http://schemas.openxmlformats.org/officeDocument/2006/relationships/slideLayout" Target="../slideLayouts/slideLayout6.xml"/><Relationship Id="rId4" Type="http://schemas.openxmlformats.org/officeDocument/2006/relationships/image" Target="../media/image6.jpg"/></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8.jp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10.jpeg"/><Relationship Id="rId7" Type="http://schemas.openxmlformats.org/officeDocument/2006/relationships/image" Target="../media/image14.jpeg"/><Relationship Id="rId2" Type="http://schemas.openxmlformats.org/officeDocument/2006/relationships/image" Target="../media/image9.jpeg"/><Relationship Id="rId1" Type="http://schemas.openxmlformats.org/officeDocument/2006/relationships/slideLayout" Target="../slideLayouts/slideLayout7.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 Id="rId9" Type="http://schemas.openxmlformats.org/officeDocument/2006/relationships/image" Target="../media/image15.jpeg"/></Relationships>
</file>

<file path=ppt/slides/_rels/slide9.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7.xml"/><Relationship Id="rId5" Type="http://schemas.openxmlformats.org/officeDocument/2006/relationships/image" Target="../media/image26.jpg"/><Relationship Id="rId4" Type="http://schemas.openxmlformats.org/officeDocument/2006/relationships/image" Target="../media/image25.jpeg"/></Relationships>
</file>

<file path=ppt/slides/_rels/slide20.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image" Target="../media/image27.jpeg"/><Relationship Id="rId1" Type="http://schemas.openxmlformats.org/officeDocument/2006/relationships/slideLayout" Target="../slideLayouts/slideLayout7.xml"/><Relationship Id="rId5" Type="http://schemas.openxmlformats.org/officeDocument/2006/relationships/image" Target="../media/image30.jpeg"/><Relationship Id="rId4" Type="http://schemas.openxmlformats.org/officeDocument/2006/relationships/image" Target="../media/image29.jpeg"/></Relationships>
</file>

<file path=ppt/slides/_rels/slide2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image" Target="../media/image31.png"/><Relationship Id="rId1" Type="http://schemas.openxmlformats.org/officeDocument/2006/relationships/slideLayout" Target="../slideLayouts/slideLayout7.xml"/><Relationship Id="rId4" Type="http://schemas.openxmlformats.org/officeDocument/2006/relationships/image" Target="../media/image33.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1000" b="-11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196480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39000" b="-3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371620"/>
            <a:ext cx="8686800" cy="6333980"/>
          </a:xfrm>
        </p:spPr>
        <p:txBody>
          <a:bodyPr>
            <a:noAutofit/>
          </a:bodyPr>
          <a:lstStyle/>
          <a:p>
            <a:r>
              <a:rPr lang="en-US" sz="6600" dirty="0" smtClean="0">
                <a:solidFill>
                  <a:srgbClr val="FF0000"/>
                </a:solidFill>
              </a:rPr>
              <a:t>POST GRADUATE DEPARTMENT OF ENGLISH, GOVERNMENT COLLEGE, ROPAR</a:t>
            </a:r>
            <a:endParaRPr lang="en-US" sz="6600" dirty="0">
              <a:solidFill>
                <a:srgbClr val="FF0000"/>
              </a:solidFill>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86600" y="0"/>
            <a:ext cx="2057400" cy="1600200"/>
          </a:xfrm>
          <a:prstGeom prst="rect">
            <a:avLst/>
          </a:prstGeom>
        </p:spPr>
      </p:pic>
    </p:spTree>
    <p:extLst>
      <p:ext uri="{BB962C8B-B14F-4D97-AF65-F5344CB8AC3E}">
        <p14:creationId xmlns:p14="http://schemas.microsoft.com/office/powerpoint/2010/main" val="32442434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76200" y="274638"/>
            <a:ext cx="6972300" cy="3306762"/>
          </a:xfrm>
        </p:spPr>
        <p:txBody>
          <a:bodyPr>
            <a:noAutofit/>
          </a:bodyPr>
          <a:lstStyle/>
          <a:p>
            <a:r>
              <a:rPr lang="en-US" sz="5400" dirty="0">
                <a:solidFill>
                  <a:srgbClr val="0070C0"/>
                </a:solidFill>
              </a:rPr>
              <a:t>Welcomes the NAAC peer team with warm affection and </a:t>
            </a:r>
            <a:r>
              <a:rPr lang="en-US" sz="5400" dirty="0" smtClean="0">
                <a:solidFill>
                  <a:srgbClr val="0070C0"/>
                </a:solidFill>
              </a:rPr>
              <a:t>beauty </a:t>
            </a:r>
            <a:r>
              <a:rPr lang="en-US" sz="5400" dirty="0">
                <a:solidFill>
                  <a:srgbClr val="0070C0"/>
                </a:solidFill>
              </a:rPr>
              <a:t>of </a:t>
            </a:r>
            <a:r>
              <a:rPr lang="en-US" sz="5400" dirty="0" smtClean="0">
                <a:solidFill>
                  <a:srgbClr val="0070C0"/>
                </a:solidFill>
              </a:rPr>
              <a:t>literature</a:t>
            </a:r>
            <a:r>
              <a:rPr lang="en-US" sz="5400" dirty="0">
                <a:solidFill>
                  <a:srgbClr val="0070C0"/>
                </a:solidFill>
              </a:rPr>
              <a:t>.</a:t>
            </a:r>
            <a:r>
              <a:rPr lang="en-US" sz="2000" dirty="0">
                <a:solidFill>
                  <a:schemeClr val="tx2">
                    <a:lumMod val="75000"/>
                  </a:schemeClr>
                </a:solidFill>
              </a:rPr>
              <a:t/>
            </a:r>
            <a:br>
              <a:rPr lang="en-US" sz="2000" dirty="0">
                <a:solidFill>
                  <a:schemeClr val="tx2">
                    <a:lumMod val="75000"/>
                  </a:schemeClr>
                </a:solidFill>
              </a:rPr>
            </a:br>
            <a:endParaRPr lang="en-US" sz="2000" dirty="0">
              <a:solidFill>
                <a:schemeClr val="tx2">
                  <a:lumMod val="75000"/>
                </a:schemeClr>
              </a:solidFill>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48500" y="0"/>
            <a:ext cx="2095500" cy="1428750"/>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8200" y="3352800"/>
            <a:ext cx="7467600" cy="3352800"/>
          </a:xfrm>
          <a:prstGeom prst="rect">
            <a:avLst/>
          </a:prstGeom>
        </p:spPr>
      </p:pic>
    </p:spTree>
    <p:extLst>
      <p:ext uri="{BB962C8B-B14F-4D97-AF65-F5344CB8AC3E}">
        <p14:creationId xmlns:p14="http://schemas.microsoft.com/office/powerpoint/2010/main" val="38540263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solidFill>
                  <a:schemeClr val="tx2">
                    <a:lumMod val="75000"/>
                  </a:schemeClr>
                </a:solidFill>
              </a:rPr>
              <a:t>CONTENTS</a:t>
            </a:r>
            <a:endParaRPr lang="en-US" sz="5400" b="1" dirty="0">
              <a:solidFill>
                <a:schemeClr val="tx2">
                  <a:lumMod val="75000"/>
                </a:schemeClr>
              </a:solidFill>
            </a:endParaRPr>
          </a:p>
        </p:txBody>
      </p:sp>
      <p:sp>
        <p:nvSpPr>
          <p:cNvPr id="3" name="Content Placeholder 2"/>
          <p:cNvSpPr>
            <a:spLocks noGrp="1"/>
          </p:cNvSpPr>
          <p:nvPr>
            <p:ph idx="1"/>
          </p:nvPr>
        </p:nvSpPr>
        <p:spPr>
          <a:xfrm>
            <a:off x="457200" y="1600200"/>
            <a:ext cx="8229600" cy="5105400"/>
          </a:xfrm>
        </p:spPr>
        <p:txBody>
          <a:bodyPr>
            <a:normAutofit fontScale="85000" lnSpcReduction="20000"/>
          </a:bodyPr>
          <a:lstStyle/>
          <a:p>
            <a:r>
              <a:rPr lang="en-US" dirty="0" smtClean="0"/>
              <a:t>ABOUT DEPARTMENT</a:t>
            </a:r>
          </a:p>
          <a:p>
            <a:r>
              <a:rPr lang="en-US" dirty="0" smtClean="0"/>
              <a:t>FACULTY</a:t>
            </a:r>
          </a:p>
          <a:p>
            <a:r>
              <a:rPr lang="en-US" dirty="0" smtClean="0"/>
              <a:t>VISION OF THE DEPARTMENT</a:t>
            </a:r>
          </a:p>
          <a:p>
            <a:r>
              <a:rPr lang="en-US" dirty="0" smtClean="0"/>
              <a:t>PEDAGOGY</a:t>
            </a:r>
          </a:p>
          <a:p>
            <a:r>
              <a:rPr lang="en-US" dirty="0" smtClean="0"/>
              <a:t>NUMBER OF STUDENTS</a:t>
            </a:r>
          </a:p>
          <a:p>
            <a:r>
              <a:rPr lang="en-US" dirty="0" smtClean="0"/>
              <a:t>STUDENTS PERFORMANCE EVALUATION</a:t>
            </a:r>
          </a:p>
          <a:p>
            <a:r>
              <a:rPr lang="en-US" dirty="0" smtClean="0"/>
              <a:t>ASSESSMENT DIVISION</a:t>
            </a:r>
          </a:p>
          <a:p>
            <a:r>
              <a:rPr lang="en-US" dirty="0" smtClean="0"/>
              <a:t>RESEARCH EXPERIENCE</a:t>
            </a:r>
          </a:p>
          <a:p>
            <a:r>
              <a:rPr lang="en-US" dirty="0" smtClean="0"/>
              <a:t>FEATURES OF THE DEPARTMENT</a:t>
            </a:r>
          </a:p>
          <a:p>
            <a:r>
              <a:rPr lang="en-US" dirty="0" smtClean="0"/>
              <a:t>STUDENTS’ SUCCESS RATE</a:t>
            </a:r>
          </a:p>
          <a:p>
            <a:r>
              <a:rPr lang="en-US" dirty="0" smtClean="0"/>
              <a:t>EXTRA CURRICULAR ACTIVITIES</a:t>
            </a:r>
          </a:p>
          <a:p>
            <a:r>
              <a:rPr lang="en-US" dirty="0" smtClean="0"/>
              <a:t>MISSION</a:t>
            </a:r>
          </a:p>
          <a:p>
            <a:pPr marL="0" indent="0">
              <a:buNone/>
            </a:pP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48500" y="866"/>
            <a:ext cx="2095500" cy="1428750"/>
          </a:xfrm>
          <a:prstGeom prst="rect">
            <a:avLst/>
          </a:prstGeom>
        </p:spPr>
      </p:pic>
    </p:spTree>
    <p:extLst>
      <p:ext uri="{BB962C8B-B14F-4D97-AF65-F5344CB8AC3E}">
        <p14:creationId xmlns:p14="http://schemas.microsoft.com/office/powerpoint/2010/main" val="40790379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0000" r="-20000"/>
          </a:stretch>
        </a:blipFill>
        <a:effectLst/>
      </p:bgPr>
    </p:bg>
    <p:spTree>
      <p:nvGrpSpPr>
        <p:cNvPr id="1" name=""/>
        <p:cNvGrpSpPr/>
        <p:nvPr/>
      </p:nvGrpSpPr>
      <p:grpSpPr>
        <a:xfrm>
          <a:off x="0" y="0"/>
          <a:ext cx="0" cy="0"/>
          <a:chOff x="0" y="0"/>
          <a:chExt cx="0" cy="0"/>
        </a:xfrm>
      </p:grpSpPr>
      <p:sp>
        <p:nvSpPr>
          <p:cNvPr id="6" name="Title 5"/>
          <p:cNvSpPr>
            <a:spLocks noGrp="1"/>
          </p:cNvSpPr>
          <p:nvPr>
            <p:ph type="title"/>
          </p:nvPr>
        </p:nvSpPr>
        <p:spPr>
          <a:xfrm>
            <a:off x="381000" y="381000"/>
            <a:ext cx="8229600" cy="5516562"/>
          </a:xfrm>
        </p:spPr>
        <p:txBody>
          <a:bodyPr>
            <a:normAutofit/>
          </a:bodyPr>
          <a:lstStyle/>
          <a:p>
            <a:r>
              <a:rPr lang="en-US" sz="2800" dirty="0" smtClean="0"/>
              <a:t/>
            </a:r>
            <a:br>
              <a:rPr lang="en-US" sz="2800" dirty="0" smtClean="0"/>
            </a:br>
            <a:r>
              <a:rPr lang="en-US" sz="2800" dirty="0"/>
              <a:t/>
            </a:r>
            <a:br>
              <a:rPr lang="en-US" sz="2800" dirty="0"/>
            </a:br>
            <a:r>
              <a:rPr lang="en-US" sz="2800" dirty="0" smtClean="0"/>
              <a:t>The Post Graduate Department of English was established during the inception of college in 1945. </a:t>
            </a:r>
            <a:br>
              <a:rPr lang="en-US" sz="2800" dirty="0" smtClean="0"/>
            </a:br>
            <a:r>
              <a:rPr lang="en-US" sz="2800" dirty="0" smtClean="0"/>
              <a:t>It is a pioneer department of the college and caters to the needs of the whole college academically and professionally. Post graduation began in 1950 and since then it has been successful in instilling the love for literature in students. The department also has an add on course in Spoken </a:t>
            </a:r>
            <a:r>
              <a:rPr lang="en-US" sz="2800" dirty="0"/>
              <a:t>E</a:t>
            </a:r>
            <a:r>
              <a:rPr lang="en-US" sz="2800" dirty="0" smtClean="0"/>
              <a:t>nglish which began in the year 2012. Many literary activities are also conducted by The Literary Society of the department.  </a:t>
            </a:r>
            <a:endParaRPr lang="en-US" sz="2800" dirty="0"/>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48500" y="0"/>
            <a:ext cx="2095500" cy="1428750"/>
          </a:xfrm>
          <a:prstGeom prst="rect">
            <a:avLst/>
          </a:prstGeom>
        </p:spPr>
      </p:pic>
    </p:spTree>
    <p:extLst>
      <p:ext uri="{BB962C8B-B14F-4D97-AF65-F5344CB8AC3E}">
        <p14:creationId xmlns:p14="http://schemas.microsoft.com/office/powerpoint/2010/main" val="11646854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0000" r="-20000"/>
          </a:stretch>
        </a:blip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l"/>
            <a:r>
              <a:rPr lang="en-US" sz="4800" b="1" dirty="0" smtClean="0">
                <a:solidFill>
                  <a:schemeClr val="accent1">
                    <a:lumMod val="75000"/>
                  </a:schemeClr>
                </a:solidFill>
              </a:rPr>
              <a:t>FACULTY</a:t>
            </a:r>
            <a:endParaRPr lang="en-US" sz="5400" b="1" dirty="0">
              <a:solidFill>
                <a:schemeClr val="accent1">
                  <a:lumMod val="75000"/>
                </a:schemeClr>
              </a:solidFill>
            </a:endParaRPr>
          </a:p>
        </p:txBody>
      </p:sp>
      <p:graphicFrame>
        <p:nvGraphicFramePr>
          <p:cNvPr id="2" name="Content Placeholder 1"/>
          <p:cNvGraphicFramePr>
            <a:graphicFrameLocks noGrp="1"/>
          </p:cNvGraphicFramePr>
          <p:nvPr>
            <p:ph idx="1"/>
            <p:extLst>
              <p:ext uri="{D42A27DB-BD31-4B8C-83A1-F6EECF244321}">
                <p14:modId xmlns:p14="http://schemas.microsoft.com/office/powerpoint/2010/main" val="3452104"/>
              </p:ext>
            </p:extLst>
          </p:nvPr>
        </p:nvGraphicFramePr>
        <p:xfrm>
          <a:off x="228600" y="1371600"/>
          <a:ext cx="8610600" cy="5344160"/>
        </p:xfrm>
        <a:graphic>
          <a:graphicData uri="http://schemas.openxmlformats.org/drawingml/2006/table">
            <a:tbl>
              <a:tblPr firstRow="1" bandRow="1">
                <a:tableStyleId>{5C22544A-7EE6-4342-B048-85BDC9FD1C3A}</a:tableStyleId>
              </a:tblPr>
              <a:tblGrid>
                <a:gridCol w="1524000"/>
                <a:gridCol w="1346200"/>
                <a:gridCol w="1473200"/>
                <a:gridCol w="1752600"/>
                <a:gridCol w="1219200"/>
                <a:gridCol w="1295400"/>
              </a:tblGrid>
              <a:tr h="711200">
                <a:tc>
                  <a:txBody>
                    <a:bodyPr/>
                    <a:lstStyle/>
                    <a:p>
                      <a:r>
                        <a:rPr lang="en-US" dirty="0" smtClean="0"/>
                        <a:t>NAME</a:t>
                      </a:r>
                      <a:endParaRPr lang="en-US" dirty="0"/>
                    </a:p>
                  </a:txBody>
                  <a:tcPr>
                    <a:solidFill>
                      <a:schemeClr val="accent6">
                        <a:lumMod val="60000"/>
                        <a:lumOff val="40000"/>
                      </a:schemeClr>
                    </a:solidFill>
                  </a:tcPr>
                </a:tc>
                <a:tc>
                  <a:txBody>
                    <a:bodyPr/>
                    <a:lstStyle/>
                    <a:p>
                      <a:r>
                        <a:rPr lang="en-US" dirty="0" smtClean="0"/>
                        <a:t>POSITION</a:t>
                      </a:r>
                      <a:endParaRPr lang="en-US" dirty="0"/>
                    </a:p>
                  </a:txBody>
                  <a:tcPr>
                    <a:solidFill>
                      <a:schemeClr val="accent6">
                        <a:lumMod val="60000"/>
                        <a:lumOff val="40000"/>
                      </a:schemeClr>
                    </a:solidFill>
                  </a:tcPr>
                </a:tc>
                <a:tc>
                  <a:txBody>
                    <a:bodyPr/>
                    <a:lstStyle/>
                    <a:p>
                      <a:r>
                        <a:rPr lang="en-US" dirty="0" smtClean="0"/>
                        <a:t>EXPERIENCE</a:t>
                      </a:r>
                      <a:endParaRPr lang="en-US" dirty="0"/>
                    </a:p>
                  </a:txBody>
                  <a:tcPr>
                    <a:solidFill>
                      <a:schemeClr val="accent6">
                        <a:lumMod val="60000"/>
                        <a:lumOff val="40000"/>
                      </a:schemeClr>
                    </a:solidFill>
                  </a:tcPr>
                </a:tc>
                <a:tc>
                  <a:txBody>
                    <a:bodyPr/>
                    <a:lstStyle/>
                    <a:p>
                      <a:r>
                        <a:rPr lang="en-US" dirty="0" smtClean="0"/>
                        <a:t>QUALIFICATION</a:t>
                      </a:r>
                      <a:endParaRPr lang="en-US" dirty="0"/>
                    </a:p>
                  </a:txBody>
                  <a:tcPr>
                    <a:solidFill>
                      <a:schemeClr val="accent6">
                        <a:lumMod val="60000"/>
                        <a:lumOff val="40000"/>
                      </a:schemeClr>
                    </a:solidFill>
                  </a:tcPr>
                </a:tc>
                <a:tc>
                  <a:txBody>
                    <a:bodyPr/>
                    <a:lstStyle/>
                    <a:p>
                      <a:r>
                        <a:rPr lang="en-US" dirty="0" smtClean="0"/>
                        <a:t>THRUST AREA</a:t>
                      </a:r>
                      <a:endParaRPr lang="en-US" dirty="0"/>
                    </a:p>
                  </a:txBody>
                  <a:tcPr>
                    <a:solidFill>
                      <a:schemeClr val="accent6">
                        <a:lumMod val="60000"/>
                        <a:lumOff val="40000"/>
                      </a:schemeClr>
                    </a:solidFill>
                  </a:tcPr>
                </a:tc>
                <a:tc>
                  <a:txBody>
                    <a:bodyPr/>
                    <a:lstStyle/>
                    <a:p>
                      <a:r>
                        <a:rPr lang="en-US" dirty="0" smtClean="0"/>
                        <a:t>CLASSES</a:t>
                      </a:r>
                      <a:endParaRPr lang="en-US" dirty="0"/>
                    </a:p>
                  </a:txBody>
                  <a:tcPr>
                    <a:solidFill>
                      <a:schemeClr val="accent6">
                        <a:lumMod val="60000"/>
                        <a:lumOff val="40000"/>
                      </a:schemeClr>
                    </a:solidFill>
                  </a:tcPr>
                </a:tc>
              </a:tr>
              <a:tr h="711200">
                <a:tc>
                  <a:txBody>
                    <a:bodyPr/>
                    <a:lstStyle/>
                    <a:p>
                      <a:r>
                        <a:rPr lang="en-US" dirty="0" smtClean="0"/>
                        <a:t>PROF. ANIL KUMAR</a:t>
                      </a:r>
                      <a:endParaRPr lang="en-US" dirty="0"/>
                    </a:p>
                  </a:txBody>
                  <a:tcPr>
                    <a:solidFill>
                      <a:schemeClr val="accent6">
                        <a:lumMod val="60000"/>
                        <a:lumOff val="40000"/>
                      </a:schemeClr>
                    </a:solidFill>
                  </a:tcPr>
                </a:tc>
                <a:tc>
                  <a:txBody>
                    <a:bodyPr/>
                    <a:lstStyle/>
                    <a:p>
                      <a:r>
                        <a:rPr lang="en-US" dirty="0" smtClean="0"/>
                        <a:t>HEAD</a:t>
                      </a:r>
                      <a:endParaRPr lang="en-US" dirty="0"/>
                    </a:p>
                  </a:txBody>
                  <a:tcPr>
                    <a:solidFill>
                      <a:schemeClr val="accent6">
                        <a:lumMod val="60000"/>
                        <a:lumOff val="40000"/>
                      </a:schemeClr>
                    </a:solidFill>
                  </a:tcPr>
                </a:tc>
                <a:tc>
                  <a:txBody>
                    <a:bodyPr/>
                    <a:lstStyle/>
                    <a:p>
                      <a:r>
                        <a:rPr lang="en-US" dirty="0" smtClean="0"/>
                        <a:t>31 YEARS</a:t>
                      </a:r>
                      <a:endParaRPr lang="en-US" dirty="0"/>
                    </a:p>
                  </a:txBody>
                  <a:tcPr>
                    <a:solidFill>
                      <a:schemeClr val="accent6">
                        <a:lumMod val="60000"/>
                        <a:lumOff val="40000"/>
                      </a:schemeClr>
                    </a:solidFill>
                  </a:tcPr>
                </a:tc>
                <a:tc>
                  <a:txBody>
                    <a:bodyPr/>
                    <a:lstStyle/>
                    <a:p>
                      <a:r>
                        <a:rPr lang="en-US" dirty="0" smtClean="0"/>
                        <a:t>M.A.,</a:t>
                      </a:r>
                      <a:r>
                        <a:rPr lang="en-US" baseline="0" dirty="0" smtClean="0"/>
                        <a:t> M.PHIL</a:t>
                      </a:r>
                      <a:endParaRPr lang="en-US" dirty="0"/>
                    </a:p>
                  </a:txBody>
                  <a:tcPr>
                    <a:solidFill>
                      <a:schemeClr val="accent6">
                        <a:lumMod val="60000"/>
                        <a:lumOff val="40000"/>
                      </a:schemeClr>
                    </a:solidFill>
                  </a:tcPr>
                </a:tc>
                <a:tc>
                  <a:txBody>
                    <a:bodyPr/>
                    <a:lstStyle/>
                    <a:p>
                      <a:r>
                        <a:rPr lang="en-US" sz="1200" dirty="0" smtClean="0"/>
                        <a:t>INDIAN WRITING IN ENGLISH</a:t>
                      </a:r>
                      <a:endParaRPr lang="en-US" sz="1200" dirty="0"/>
                    </a:p>
                  </a:txBody>
                  <a:tcPr>
                    <a:solidFill>
                      <a:schemeClr val="accent6">
                        <a:lumMod val="60000"/>
                        <a:lumOff val="40000"/>
                      </a:schemeClr>
                    </a:solidFill>
                  </a:tcPr>
                </a:tc>
                <a:tc>
                  <a:txBody>
                    <a:bodyPr/>
                    <a:lstStyle/>
                    <a:p>
                      <a:r>
                        <a:rPr lang="en-US" sz="1400" dirty="0" smtClean="0"/>
                        <a:t>B.A.</a:t>
                      </a:r>
                      <a:r>
                        <a:rPr lang="en-US" sz="1400" baseline="0" dirty="0" smtClean="0"/>
                        <a:t> III, M.A. I, M.A. II</a:t>
                      </a:r>
                      <a:endParaRPr lang="en-US" sz="1400" dirty="0"/>
                    </a:p>
                  </a:txBody>
                  <a:tcPr>
                    <a:solidFill>
                      <a:schemeClr val="accent6">
                        <a:lumMod val="60000"/>
                        <a:lumOff val="40000"/>
                      </a:schemeClr>
                    </a:solidFill>
                  </a:tcPr>
                </a:tc>
              </a:tr>
              <a:tr h="1016000">
                <a:tc>
                  <a:txBody>
                    <a:bodyPr/>
                    <a:lstStyle/>
                    <a:p>
                      <a:r>
                        <a:rPr lang="en-US" dirty="0" smtClean="0"/>
                        <a:t>PROF. GURPREET KAUR</a:t>
                      </a:r>
                      <a:endParaRPr lang="en-US" dirty="0"/>
                    </a:p>
                  </a:txBody>
                  <a:tcPr>
                    <a:solidFill>
                      <a:schemeClr val="accent6">
                        <a:lumMod val="60000"/>
                        <a:lumOff val="40000"/>
                      </a:schemeClr>
                    </a:solidFill>
                  </a:tcPr>
                </a:tc>
                <a:tc>
                  <a:txBody>
                    <a:bodyPr/>
                    <a:lstStyle/>
                    <a:p>
                      <a:r>
                        <a:rPr lang="en-US" dirty="0" smtClean="0"/>
                        <a:t>ASSISTANT PROFESSOR</a:t>
                      </a:r>
                      <a:endParaRPr lang="en-US" dirty="0"/>
                    </a:p>
                  </a:txBody>
                  <a:tcPr>
                    <a:solidFill>
                      <a:schemeClr val="accent6">
                        <a:lumMod val="60000"/>
                        <a:lumOff val="40000"/>
                      </a:schemeClr>
                    </a:solidFill>
                  </a:tcPr>
                </a:tc>
                <a:tc>
                  <a:txBody>
                    <a:bodyPr/>
                    <a:lstStyle/>
                    <a:p>
                      <a:r>
                        <a:rPr lang="en-US" dirty="0" smtClean="0"/>
                        <a:t>20 YEARS</a:t>
                      </a:r>
                      <a:endParaRPr lang="en-US" dirty="0"/>
                    </a:p>
                  </a:txBody>
                  <a:tcPr>
                    <a:solidFill>
                      <a:schemeClr val="accent6">
                        <a:lumMod val="60000"/>
                        <a:lumOff val="40000"/>
                      </a:schemeClr>
                    </a:solidFill>
                  </a:tcPr>
                </a:tc>
                <a:tc>
                  <a:txBody>
                    <a:bodyPr/>
                    <a:lstStyle/>
                    <a:p>
                      <a:r>
                        <a:rPr lang="en-US" dirty="0" smtClean="0"/>
                        <a:t>M.A.,</a:t>
                      </a:r>
                      <a:r>
                        <a:rPr lang="en-US" baseline="0" dirty="0" smtClean="0"/>
                        <a:t> B.Ed.</a:t>
                      </a:r>
                      <a:endParaRPr lang="en-US" dirty="0"/>
                    </a:p>
                  </a:txBody>
                  <a:tcPr>
                    <a:solidFill>
                      <a:schemeClr val="accent6">
                        <a:lumMod val="60000"/>
                        <a:lumOff val="40000"/>
                      </a:schemeClr>
                    </a:solidFill>
                  </a:tcPr>
                </a:tc>
                <a:tc>
                  <a:txBody>
                    <a:bodyPr/>
                    <a:lstStyle/>
                    <a:p>
                      <a:r>
                        <a:rPr lang="en-US" sz="1600" dirty="0" smtClean="0"/>
                        <a:t>AMERICAN</a:t>
                      </a:r>
                      <a:r>
                        <a:rPr lang="en-US" sz="1600" baseline="0" dirty="0" smtClean="0"/>
                        <a:t> LITERATURE</a:t>
                      </a:r>
                      <a:endParaRPr lang="en-US" sz="1600" dirty="0"/>
                    </a:p>
                  </a:txBody>
                  <a:tcPr>
                    <a:solidFill>
                      <a:schemeClr val="accent6">
                        <a:lumMod val="60000"/>
                        <a:lumOff val="40000"/>
                      </a:schemeClr>
                    </a:solidFill>
                  </a:tcPr>
                </a:tc>
                <a:tc>
                  <a:txBody>
                    <a:bodyPr/>
                    <a:lstStyle/>
                    <a:p>
                      <a:r>
                        <a:rPr lang="en-US" sz="1600" dirty="0" smtClean="0"/>
                        <a:t>B.A.</a:t>
                      </a:r>
                      <a:r>
                        <a:rPr lang="en-US" sz="1600" baseline="0" dirty="0" smtClean="0"/>
                        <a:t> II, M.A. I, M.A. II, B.A. IIII</a:t>
                      </a:r>
                      <a:endParaRPr lang="en-US" sz="1600" dirty="0"/>
                    </a:p>
                  </a:txBody>
                  <a:tcPr>
                    <a:solidFill>
                      <a:schemeClr val="accent6">
                        <a:lumMod val="60000"/>
                        <a:lumOff val="40000"/>
                      </a:schemeClr>
                    </a:solidFill>
                  </a:tcPr>
                </a:tc>
              </a:tr>
              <a:tr h="1016000">
                <a:tc>
                  <a:txBody>
                    <a:bodyPr/>
                    <a:lstStyle/>
                    <a:p>
                      <a:r>
                        <a:rPr lang="en-US" dirty="0" smtClean="0"/>
                        <a:t>PROF. MANJINDER KAUR</a:t>
                      </a:r>
                      <a:endParaRPr lang="en-US" dirty="0"/>
                    </a:p>
                  </a:txBody>
                  <a:tcPr>
                    <a:solidFill>
                      <a:schemeClr val="accent6">
                        <a:lumMod val="60000"/>
                        <a:lumOff val="40000"/>
                      </a:schemeClr>
                    </a:solidFill>
                  </a:tcPr>
                </a:tc>
                <a:tc>
                  <a:txBody>
                    <a:bodyPr/>
                    <a:lstStyle/>
                    <a:p>
                      <a:r>
                        <a:rPr lang="en-US" dirty="0" smtClean="0"/>
                        <a:t>ASSISTANT PROFESSOR</a:t>
                      </a:r>
                      <a:endParaRPr lang="en-US" dirty="0"/>
                    </a:p>
                  </a:txBody>
                  <a:tcPr>
                    <a:solidFill>
                      <a:schemeClr val="accent6">
                        <a:lumMod val="60000"/>
                        <a:lumOff val="40000"/>
                      </a:schemeClr>
                    </a:solidFill>
                  </a:tcPr>
                </a:tc>
                <a:tc>
                  <a:txBody>
                    <a:bodyPr/>
                    <a:lstStyle/>
                    <a:p>
                      <a:r>
                        <a:rPr lang="en-US" dirty="0" smtClean="0"/>
                        <a:t>8 YEARS</a:t>
                      </a:r>
                      <a:endParaRPr lang="en-US" dirty="0"/>
                    </a:p>
                  </a:txBody>
                  <a:tcPr>
                    <a:solidFill>
                      <a:schemeClr val="accent6">
                        <a:lumMod val="60000"/>
                        <a:lumOff val="40000"/>
                      </a:schemeClr>
                    </a:solidFill>
                  </a:tcPr>
                </a:tc>
                <a:tc>
                  <a:txBody>
                    <a:bodyPr/>
                    <a:lstStyle/>
                    <a:p>
                      <a:r>
                        <a:rPr lang="en-US" dirty="0" smtClean="0"/>
                        <a:t>M.A.,</a:t>
                      </a:r>
                      <a:r>
                        <a:rPr lang="en-US" baseline="0" dirty="0" smtClean="0"/>
                        <a:t> M.PHIL</a:t>
                      </a:r>
                      <a:endParaRPr lang="en-US" dirty="0"/>
                    </a:p>
                  </a:txBody>
                  <a:tcPr>
                    <a:solidFill>
                      <a:schemeClr val="accent6">
                        <a:lumMod val="60000"/>
                        <a:lumOff val="40000"/>
                      </a:schemeClr>
                    </a:solidFill>
                  </a:tcPr>
                </a:tc>
                <a:tc>
                  <a:txBody>
                    <a:bodyPr/>
                    <a:lstStyle/>
                    <a:p>
                      <a:r>
                        <a:rPr lang="en-US" sz="1600" dirty="0" smtClean="0"/>
                        <a:t>AMERICAN</a:t>
                      </a:r>
                      <a:r>
                        <a:rPr lang="en-US" sz="1600" baseline="0" dirty="0" smtClean="0"/>
                        <a:t> DRAMA</a:t>
                      </a:r>
                      <a:endParaRPr lang="en-US" sz="1600" dirty="0"/>
                    </a:p>
                  </a:txBody>
                  <a:tcPr>
                    <a:solidFill>
                      <a:schemeClr val="accent6">
                        <a:lumMod val="60000"/>
                        <a:lumOff val="40000"/>
                      </a:schemeClr>
                    </a:solidFill>
                  </a:tcPr>
                </a:tc>
                <a:tc>
                  <a:txBody>
                    <a:bodyPr/>
                    <a:lstStyle/>
                    <a:p>
                      <a:r>
                        <a:rPr lang="en-US" sz="1600" dirty="0" smtClean="0"/>
                        <a:t>B.COM II, B.A. I, B.A.</a:t>
                      </a:r>
                      <a:r>
                        <a:rPr lang="en-US" sz="1600" baseline="0" dirty="0" smtClean="0"/>
                        <a:t> II, B.A. III</a:t>
                      </a:r>
                      <a:endParaRPr lang="en-US" sz="1600" dirty="0"/>
                    </a:p>
                  </a:txBody>
                  <a:tcPr>
                    <a:solidFill>
                      <a:schemeClr val="accent6">
                        <a:lumMod val="60000"/>
                        <a:lumOff val="40000"/>
                      </a:schemeClr>
                    </a:solidFill>
                  </a:tcPr>
                </a:tc>
              </a:tr>
              <a:tr h="1016000">
                <a:tc>
                  <a:txBody>
                    <a:bodyPr/>
                    <a:lstStyle/>
                    <a:p>
                      <a:r>
                        <a:rPr lang="en-US" dirty="0" smtClean="0"/>
                        <a:t>PROF. SUKHWINDER  KAUR</a:t>
                      </a:r>
                      <a:endParaRPr lang="en-US" dirty="0"/>
                    </a:p>
                  </a:txBody>
                  <a:tcPr>
                    <a:solidFill>
                      <a:schemeClr val="accent6">
                        <a:lumMod val="60000"/>
                        <a:lumOff val="40000"/>
                      </a:schemeClr>
                    </a:solidFill>
                  </a:tcPr>
                </a:tc>
                <a:tc>
                  <a:txBody>
                    <a:bodyPr/>
                    <a:lstStyle/>
                    <a:p>
                      <a:r>
                        <a:rPr lang="en-US" dirty="0" smtClean="0"/>
                        <a:t>ASSISTANT PROFESSOR</a:t>
                      </a:r>
                      <a:endParaRPr lang="en-US" dirty="0"/>
                    </a:p>
                  </a:txBody>
                  <a:tcPr>
                    <a:solidFill>
                      <a:schemeClr val="accent6">
                        <a:lumMod val="60000"/>
                        <a:lumOff val="40000"/>
                      </a:schemeClr>
                    </a:solidFill>
                  </a:tcPr>
                </a:tc>
                <a:tc>
                  <a:txBody>
                    <a:bodyPr/>
                    <a:lstStyle/>
                    <a:p>
                      <a:r>
                        <a:rPr lang="en-US" dirty="0" smtClean="0"/>
                        <a:t>16 YEARS</a:t>
                      </a:r>
                      <a:endParaRPr lang="en-US" dirty="0"/>
                    </a:p>
                  </a:txBody>
                  <a:tcPr>
                    <a:solidFill>
                      <a:schemeClr val="accent6">
                        <a:lumMod val="60000"/>
                        <a:lumOff val="40000"/>
                      </a:schemeClr>
                    </a:solidFill>
                  </a:tcPr>
                </a:tc>
                <a:tc>
                  <a:txBody>
                    <a:bodyPr/>
                    <a:lstStyle/>
                    <a:p>
                      <a:r>
                        <a:rPr lang="en-US" dirty="0" smtClean="0"/>
                        <a:t>M.A.,M.PHIL, B.Ed.,</a:t>
                      </a:r>
                      <a:r>
                        <a:rPr lang="en-US" baseline="0" dirty="0" smtClean="0"/>
                        <a:t> PGTCE, PGDJMC</a:t>
                      </a:r>
                      <a:endParaRPr lang="en-US" dirty="0"/>
                    </a:p>
                  </a:txBody>
                  <a:tcPr>
                    <a:solidFill>
                      <a:schemeClr val="accent6">
                        <a:lumMod val="60000"/>
                        <a:lumOff val="40000"/>
                      </a:schemeClr>
                    </a:solidFill>
                  </a:tcPr>
                </a:tc>
                <a:tc>
                  <a:txBody>
                    <a:bodyPr/>
                    <a:lstStyle/>
                    <a:p>
                      <a:r>
                        <a:rPr lang="en-US" sz="1400" dirty="0" smtClean="0"/>
                        <a:t>INDIAN WRITING IN ENGLISH</a:t>
                      </a:r>
                      <a:endParaRPr lang="en-US" sz="1400" dirty="0"/>
                    </a:p>
                  </a:txBody>
                  <a:tcPr>
                    <a:solidFill>
                      <a:schemeClr val="accent6">
                        <a:lumMod val="60000"/>
                        <a:lumOff val="40000"/>
                      </a:schemeClr>
                    </a:solidFill>
                  </a:tcPr>
                </a:tc>
                <a:tc>
                  <a:txBody>
                    <a:bodyPr/>
                    <a:lstStyle/>
                    <a:p>
                      <a:r>
                        <a:rPr lang="en-US" sz="1600" dirty="0" smtClean="0"/>
                        <a:t>B.A. I, B.A. II, B.A. II(ELECTIVE),</a:t>
                      </a:r>
                      <a:r>
                        <a:rPr lang="en-US" sz="1600" baseline="0" dirty="0" smtClean="0"/>
                        <a:t> M.A. II</a:t>
                      </a:r>
                      <a:endParaRPr lang="en-US" sz="1600" dirty="0"/>
                    </a:p>
                  </a:txBody>
                  <a:tcPr>
                    <a:solidFill>
                      <a:schemeClr val="accent6">
                        <a:lumMod val="60000"/>
                        <a:lumOff val="40000"/>
                      </a:schemeClr>
                    </a:solidFill>
                  </a:tcPr>
                </a:tc>
              </a:tr>
              <a:tr h="711200">
                <a:tc>
                  <a:txBody>
                    <a:bodyPr/>
                    <a:lstStyle/>
                    <a:p>
                      <a:r>
                        <a:rPr lang="en-US" dirty="0" smtClean="0"/>
                        <a:t>PROF. DINESH KUMARI</a:t>
                      </a:r>
                      <a:endParaRPr lang="en-US" dirty="0"/>
                    </a:p>
                  </a:txBody>
                  <a:tcPr>
                    <a:solidFill>
                      <a:schemeClr val="accent6">
                        <a:lumMod val="60000"/>
                        <a:lumOff val="40000"/>
                      </a:schemeClr>
                    </a:solidFill>
                  </a:tcPr>
                </a:tc>
                <a:tc>
                  <a:txBody>
                    <a:bodyPr/>
                    <a:lstStyle/>
                    <a:p>
                      <a:endParaRPr lang="en-US" dirty="0"/>
                    </a:p>
                  </a:txBody>
                  <a:tcPr>
                    <a:solidFill>
                      <a:schemeClr val="accent6">
                        <a:lumMod val="60000"/>
                        <a:lumOff val="40000"/>
                      </a:schemeClr>
                    </a:solidFill>
                  </a:tcPr>
                </a:tc>
                <a:tc>
                  <a:txBody>
                    <a:bodyPr/>
                    <a:lstStyle/>
                    <a:p>
                      <a:r>
                        <a:rPr lang="en-US" dirty="0" smtClean="0"/>
                        <a:t>5 YEARS</a:t>
                      </a:r>
                      <a:endParaRPr lang="en-US" dirty="0"/>
                    </a:p>
                  </a:txBody>
                  <a:tcPr>
                    <a:solidFill>
                      <a:schemeClr val="accent6">
                        <a:lumMod val="60000"/>
                        <a:lumOff val="40000"/>
                      </a:schemeClr>
                    </a:solidFill>
                  </a:tcPr>
                </a:tc>
                <a:tc>
                  <a:txBody>
                    <a:bodyPr/>
                    <a:lstStyle/>
                    <a:p>
                      <a:r>
                        <a:rPr lang="en-US" dirty="0" smtClean="0"/>
                        <a:t>M.A.</a:t>
                      </a:r>
                      <a:endParaRPr lang="en-US" dirty="0"/>
                    </a:p>
                  </a:txBody>
                  <a:tcPr>
                    <a:solidFill>
                      <a:schemeClr val="accent6">
                        <a:lumMod val="60000"/>
                        <a:lumOff val="40000"/>
                      </a:schemeClr>
                    </a:solidFill>
                  </a:tcPr>
                </a:tc>
                <a:tc>
                  <a:txBody>
                    <a:bodyPr/>
                    <a:lstStyle/>
                    <a:p>
                      <a:r>
                        <a:rPr lang="en-US" sz="1600" dirty="0" smtClean="0"/>
                        <a:t>BRITISH</a:t>
                      </a:r>
                      <a:r>
                        <a:rPr lang="en-US" sz="1600" baseline="0" dirty="0" smtClean="0"/>
                        <a:t> LITERATURE</a:t>
                      </a:r>
                      <a:endParaRPr lang="en-US" sz="1600" dirty="0"/>
                    </a:p>
                  </a:txBody>
                  <a:tcPr>
                    <a:solidFill>
                      <a:schemeClr val="accent6">
                        <a:lumMod val="60000"/>
                        <a:lumOff val="40000"/>
                      </a:schemeClr>
                    </a:solidFill>
                  </a:tcPr>
                </a:tc>
                <a:tc>
                  <a:txBody>
                    <a:bodyPr/>
                    <a:lstStyle/>
                    <a:p>
                      <a:r>
                        <a:rPr lang="en-US" sz="1600" dirty="0" smtClean="0"/>
                        <a:t>B.A.</a:t>
                      </a:r>
                      <a:r>
                        <a:rPr lang="en-US" sz="1600" baseline="0" dirty="0" smtClean="0"/>
                        <a:t> II, B.Sc. II, B.A. III, B.A. I</a:t>
                      </a:r>
                      <a:endParaRPr lang="en-US" sz="1600" dirty="0"/>
                    </a:p>
                  </a:txBody>
                  <a:tcPr>
                    <a:solidFill>
                      <a:schemeClr val="accent6">
                        <a:lumMod val="60000"/>
                        <a:lumOff val="40000"/>
                      </a:schemeClr>
                    </a:solidFill>
                  </a:tcPr>
                </a:tc>
              </a:tr>
            </a:tbl>
          </a:graphicData>
        </a:graphic>
      </p:graphicFrame>
    </p:spTree>
    <p:extLst>
      <p:ext uri="{BB962C8B-B14F-4D97-AF65-F5344CB8AC3E}">
        <p14:creationId xmlns:p14="http://schemas.microsoft.com/office/powerpoint/2010/main" val="4868783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0000" r="-20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sz="4800" b="1" dirty="0" smtClean="0"/>
              <a:t>FACULTY</a:t>
            </a:r>
            <a:r>
              <a:rPr lang="en-US" sz="4000" b="1" dirty="0" smtClean="0"/>
              <a:t>      </a:t>
            </a:r>
            <a:r>
              <a:rPr lang="en-US" b="1" dirty="0" smtClean="0"/>
              <a:t>         </a:t>
            </a:r>
            <a:r>
              <a:rPr lang="en-US" sz="1600" b="1" dirty="0" smtClean="0"/>
              <a:t>CONTD.</a:t>
            </a:r>
            <a:endParaRPr lang="en-US" b="1"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796509127"/>
              </p:ext>
            </p:extLst>
          </p:nvPr>
        </p:nvGraphicFramePr>
        <p:xfrm>
          <a:off x="457200" y="1600200"/>
          <a:ext cx="8229600" cy="3581400"/>
        </p:xfrm>
        <a:graphic>
          <a:graphicData uri="http://schemas.openxmlformats.org/drawingml/2006/table">
            <a:tbl>
              <a:tblPr firstRow="1" bandRow="1">
                <a:tableStyleId>{5C22544A-7EE6-4342-B048-85BDC9FD1C3A}</a:tableStyleId>
              </a:tblPr>
              <a:tblGrid>
                <a:gridCol w="1524000"/>
                <a:gridCol w="1219200"/>
                <a:gridCol w="1371600"/>
                <a:gridCol w="1676400"/>
                <a:gridCol w="1219200"/>
                <a:gridCol w="1219200"/>
              </a:tblGrid>
              <a:tr h="370840">
                <a:tc>
                  <a:txBody>
                    <a:bodyPr/>
                    <a:lstStyle/>
                    <a:p>
                      <a:r>
                        <a:rPr lang="en-US" dirty="0" smtClean="0"/>
                        <a:t>NAME</a:t>
                      </a:r>
                      <a:endParaRPr lang="en-US" dirty="0"/>
                    </a:p>
                  </a:txBody>
                  <a:tcPr>
                    <a:solidFill>
                      <a:schemeClr val="accent6">
                        <a:lumMod val="60000"/>
                        <a:lumOff val="40000"/>
                      </a:schemeClr>
                    </a:solidFill>
                  </a:tcPr>
                </a:tc>
                <a:tc>
                  <a:txBody>
                    <a:bodyPr/>
                    <a:lstStyle/>
                    <a:p>
                      <a:r>
                        <a:rPr lang="en-US" dirty="0" smtClean="0"/>
                        <a:t>POSITION</a:t>
                      </a:r>
                      <a:endParaRPr lang="en-US" dirty="0"/>
                    </a:p>
                  </a:txBody>
                  <a:tcPr>
                    <a:solidFill>
                      <a:schemeClr val="accent6">
                        <a:lumMod val="60000"/>
                        <a:lumOff val="40000"/>
                      </a:schemeClr>
                    </a:solidFill>
                  </a:tcPr>
                </a:tc>
                <a:tc>
                  <a:txBody>
                    <a:bodyPr/>
                    <a:lstStyle/>
                    <a:p>
                      <a:r>
                        <a:rPr lang="en-US" dirty="0" smtClean="0"/>
                        <a:t>EXPERIENCE</a:t>
                      </a:r>
                      <a:endParaRPr lang="en-US" dirty="0"/>
                    </a:p>
                  </a:txBody>
                  <a:tcPr>
                    <a:solidFill>
                      <a:schemeClr val="accent6">
                        <a:lumMod val="60000"/>
                        <a:lumOff val="40000"/>
                      </a:schemeClr>
                    </a:solidFill>
                  </a:tcPr>
                </a:tc>
                <a:tc>
                  <a:txBody>
                    <a:bodyPr/>
                    <a:lstStyle/>
                    <a:p>
                      <a:r>
                        <a:rPr lang="en-US" dirty="0" smtClean="0"/>
                        <a:t>QUALIFICATION</a:t>
                      </a:r>
                      <a:r>
                        <a:rPr lang="en-US" baseline="0" dirty="0" smtClean="0"/>
                        <a:t> </a:t>
                      </a:r>
                      <a:endParaRPr lang="en-US" dirty="0"/>
                    </a:p>
                  </a:txBody>
                  <a:tcPr>
                    <a:solidFill>
                      <a:schemeClr val="accent6">
                        <a:lumMod val="60000"/>
                        <a:lumOff val="40000"/>
                      </a:schemeClr>
                    </a:solidFill>
                  </a:tcPr>
                </a:tc>
                <a:tc>
                  <a:txBody>
                    <a:bodyPr/>
                    <a:lstStyle/>
                    <a:p>
                      <a:r>
                        <a:rPr lang="en-US" dirty="0" smtClean="0"/>
                        <a:t>THRUST AREA</a:t>
                      </a:r>
                      <a:endParaRPr lang="en-US" dirty="0"/>
                    </a:p>
                  </a:txBody>
                  <a:tcPr>
                    <a:solidFill>
                      <a:schemeClr val="accent6">
                        <a:lumMod val="60000"/>
                        <a:lumOff val="40000"/>
                      </a:schemeClr>
                    </a:solidFill>
                  </a:tcPr>
                </a:tc>
                <a:tc>
                  <a:txBody>
                    <a:bodyPr/>
                    <a:lstStyle/>
                    <a:p>
                      <a:r>
                        <a:rPr lang="en-US" dirty="0" smtClean="0"/>
                        <a:t>CLASSES</a:t>
                      </a:r>
                      <a:endParaRPr lang="en-US" dirty="0"/>
                    </a:p>
                  </a:txBody>
                  <a:tcPr>
                    <a:solidFill>
                      <a:schemeClr val="accent6">
                        <a:lumMod val="60000"/>
                        <a:lumOff val="40000"/>
                      </a:schemeClr>
                    </a:solidFill>
                  </a:tcPr>
                </a:tc>
              </a:tr>
              <a:tr h="370840">
                <a:tc>
                  <a:txBody>
                    <a:bodyPr/>
                    <a:lstStyle/>
                    <a:p>
                      <a:r>
                        <a:rPr lang="en-US" dirty="0" smtClean="0"/>
                        <a:t>PROF. SANDEEP KUMARI</a:t>
                      </a:r>
                      <a:endParaRPr lang="en-US" dirty="0"/>
                    </a:p>
                  </a:txBody>
                  <a:tcPr>
                    <a:solidFill>
                      <a:schemeClr val="accent6">
                        <a:lumMod val="60000"/>
                        <a:lumOff val="40000"/>
                      </a:schemeClr>
                    </a:solidFill>
                  </a:tcPr>
                </a:tc>
                <a:tc>
                  <a:txBody>
                    <a:bodyPr/>
                    <a:lstStyle/>
                    <a:p>
                      <a:endParaRPr lang="en-US" dirty="0"/>
                    </a:p>
                  </a:txBody>
                  <a:tcPr>
                    <a:solidFill>
                      <a:schemeClr val="accent6">
                        <a:lumMod val="60000"/>
                        <a:lumOff val="40000"/>
                      </a:schemeClr>
                    </a:solidFill>
                  </a:tcPr>
                </a:tc>
                <a:tc>
                  <a:txBody>
                    <a:bodyPr/>
                    <a:lstStyle/>
                    <a:p>
                      <a:r>
                        <a:rPr lang="en-US" dirty="0" smtClean="0"/>
                        <a:t>4 YEARS</a:t>
                      </a:r>
                      <a:endParaRPr lang="en-US" dirty="0"/>
                    </a:p>
                  </a:txBody>
                  <a:tcPr>
                    <a:solidFill>
                      <a:schemeClr val="accent6">
                        <a:lumMod val="60000"/>
                        <a:lumOff val="40000"/>
                      </a:schemeClr>
                    </a:solidFill>
                  </a:tcPr>
                </a:tc>
                <a:tc>
                  <a:txBody>
                    <a:bodyPr/>
                    <a:lstStyle/>
                    <a:p>
                      <a:r>
                        <a:rPr lang="en-US" dirty="0" smtClean="0"/>
                        <a:t>M.A. </a:t>
                      </a:r>
                      <a:endParaRPr lang="en-US" dirty="0"/>
                    </a:p>
                  </a:txBody>
                  <a:tcPr>
                    <a:solidFill>
                      <a:schemeClr val="accent6">
                        <a:lumMod val="60000"/>
                        <a:lumOff val="40000"/>
                      </a:schemeClr>
                    </a:solidFill>
                  </a:tcPr>
                </a:tc>
                <a:tc>
                  <a:txBody>
                    <a:bodyPr/>
                    <a:lstStyle/>
                    <a:p>
                      <a:r>
                        <a:rPr lang="en-US" sz="1600" dirty="0" smtClean="0"/>
                        <a:t>AMERICAN</a:t>
                      </a:r>
                    </a:p>
                    <a:p>
                      <a:r>
                        <a:rPr lang="en-US" sz="1600" baseline="0" dirty="0" smtClean="0"/>
                        <a:t>LITERATURE </a:t>
                      </a:r>
                      <a:endParaRPr lang="en-US" sz="1600" dirty="0"/>
                    </a:p>
                  </a:txBody>
                  <a:tcPr>
                    <a:solidFill>
                      <a:schemeClr val="accent6">
                        <a:lumMod val="60000"/>
                        <a:lumOff val="40000"/>
                      </a:schemeClr>
                    </a:solidFill>
                  </a:tcPr>
                </a:tc>
                <a:tc>
                  <a:txBody>
                    <a:bodyPr/>
                    <a:lstStyle/>
                    <a:p>
                      <a:r>
                        <a:rPr lang="en-US" sz="1600" dirty="0" smtClean="0"/>
                        <a:t>B.A. I, B.A. II, B.COM I,</a:t>
                      </a:r>
                      <a:endParaRPr lang="en-US" dirty="0"/>
                    </a:p>
                  </a:txBody>
                  <a:tcPr>
                    <a:solidFill>
                      <a:schemeClr val="accent6">
                        <a:lumMod val="60000"/>
                        <a:lumOff val="40000"/>
                      </a:schemeClr>
                    </a:solidFill>
                  </a:tcPr>
                </a:tc>
              </a:tr>
              <a:tr h="960120">
                <a:tc>
                  <a:txBody>
                    <a:bodyPr/>
                    <a:lstStyle/>
                    <a:p>
                      <a:r>
                        <a:rPr lang="en-US" dirty="0" smtClean="0"/>
                        <a:t>PROF. SUKHWINDER</a:t>
                      </a:r>
                      <a:r>
                        <a:rPr lang="en-US" baseline="0" dirty="0" smtClean="0"/>
                        <a:t> SINGH</a:t>
                      </a:r>
                      <a:endParaRPr lang="en-US" dirty="0"/>
                    </a:p>
                  </a:txBody>
                  <a:tcPr>
                    <a:solidFill>
                      <a:schemeClr val="accent6">
                        <a:lumMod val="60000"/>
                        <a:lumOff val="40000"/>
                      </a:schemeClr>
                    </a:solidFill>
                  </a:tcPr>
                </a:tc>
                <a:tc>
                  <a:txBody>
                    <a:bodyPr/>
                    <a:lstStyle/>
                    <a:p>
                      <a:endParaRPr lang="en-US" dirty="0"/>
                    </a:p>
                  </a:txBody>
                  <a:tcPr>
                    <a:solidFill>
                      <a:schemeClr val="accent6">
                        <a:lumMod val="60000"/>
                        <a:lumOff val="40000"/>
                      </a:schemeClr>
                    </a:solidFill>
                  </a:tcPr>
                </a:tc>
                <a:tc>
                  <a:txBody>
                    <a:bodyPr/>
                    <a:lstStyle/>
                    <a:p>
                      <a:r>
                        <a:rPr lang="en-US" dirty="0" smtClean="0"/>
                        <a:t>3 YEARS</a:t>
                      </a:r>
                      <a:endParaRPr lang="en-US" dirty="0"/>
                    </a:p>
                  </a:txBody>
                  <a:tcPr>
                    <a:solidFill>
                      <a:schemeClr val="accent6">
                        <a:lumMod val="60000"/>
                        <a:lumOff val="40000"/>
                      </a:schemeClr>
                    </a:solidFill>
                  </a:tcPr>
                </a:tc>
                <a:tc>
                  <a:txBody>
                    <a:bodyPr/>
                    <a:lstStyle/>
                    <a:p>
                      <a:r>
                        <a:rPr lang="en-US" dirty="0" smtClean="0"/>
                        <a:t>M.A.</a:t>
                      </a:r>
                      <a:endParaRPr lang="en-US" dirty="0"/>
                    </a:p>
                  </a:txBody>
                  <a:tcPr>
                    <a:solidFill>
                      <a:schemeClr val="accent6">
                        <a:lumMod val="60000"/>
                        <a:lumOff val="40000"/>
                      </a:schemeClr>
                    </a:solidFill>
                  </a:tcPr>
                </a:tc>
                <a:tc>
                  <a:txBody>
                    <a:bodyPr/>
                    <a:lstStyle/>
                    <a:p>
                      <a:r>
                        <a:rPr lang="en-US" sz="1600" dirty="0" smtClean="0"/>
                        <a:t>INDIAN</a:t>
                      </a:r>
                      <a:r>
                        <a:rPr lang="en-US" sz="1600" baseline="0" dirty="0" smtClean="0"/>
                        <a:t> WRITING IN ENGLISH</a:t>
                      </a:r>
                      <a:endParaRPr lang="en-US" sz="1600" dirty="0"/>
                    </a:p>
                  </a:txBody>
                  <a:tcPr>
                    <a:solidFill>
                      <a:schemeClr val="accent6">
                        <a:lumMod val="60000"/>
                        <a:lumOff val="40000"/>
                      </a:schemeClr>
                    </a:solidFill>
                  </a:tcPr>
                </a:tc>
                <a:tc>
                  <a:txBody>
                    <a:bodyPr/>
                    <a:lstStyle/>
                    <a:p>
                      <a:r>
                        <a:rPr lang="en-US" sz="1600" dirty="0" smtClean="0"/>
                        <a:t>B.A.</a:t>
                      </a:r>
                      <a:r>
                        <a:rPr lang="en-US" sz="1600" baseline="0" dirty="0" smtClean="0"/>
                        <a:t> I, B.A. III, B.COM II, B. Sc. II</a:t>
                      </a:r>
                      <a:endParaRPr lang="en-US" sz="1600" dirty="0"/>
                    </a:p>
                  </a:txBody>
                  <a:tcPr>
                    <a:solidFill>
                      <a:schemeClr val="accent6">
                        <a:lumMod val="60000"/>
                        <a:lumOff val="40000"/>
                      </a:schemeClr>
                    </a:solidFill>
                  </a:tcPr>
                </a:tc>
              </a:tr>
              <a:tr h="370840">
                <a:tc>
                  <a:txBody>
                    <a:bodyPr/>
                    <a:lstStyle/>
                    <a:p>
                      <a:r>
                        <a:rPr lang="en-US" dirty="0" smtClean="0"/>
                        <a:t>PROF. NATASHA KALRA</a:t>
                      </a:r>
                      <a:endParaRPr lang="en-US" dirty="0"/>
                    </a:p>
                  </a:txBody>
                  <a:tcPr>
                    <a:solidFill>
                      <a:schemeClr val="accent6">
                        <a:lumMod val="60000"/>
                        <a:lumOff val="40000"/>
                      </a:schemeClr>
                    </a:solidFill>
                  </a:tcPr>
                </a:tc>
                <a:tc>
                  <a:txBody>
                    <a:bodyPr/>
                    <a:lstStyle/>
                    <a:p>
                      <a:endParaRPr lang="en-US" dirty="0"/>
                    </a:p>
                  </a:txBody>
                  <a:tcPr>
                    <a:solidFill>
                      <a:schemeClr val="accent6">
                        <a:lumMod val="60000"/>
                        <a:lumOff val="40000"/>
                      </a:schemeClr>
                    </a:solidFill>
                  </a:tcPr>
                </a:tc>
                <a:tc>
                  <a:txBody>
                    <a:bodyPr/>
                    <a:lstStyle/>
                    <a:p>
                      <a:r>
                        <a:rPr lang="en-US" dirty="0" smtClean="0"/>
                        <a:t>1</a:t>
                      </a:r>
                      <a:r>
                        <a:rPr lang="en-US" baseline="0" dirty="0" smtClean="0"/>
                        <a:t> YEAR</a:t>
                      </a:r>
                      <a:endParaRPr lang="en-US" dirty="0"/>
                    </a:p>
                  </a:txBody>
                  <a:tcPr>
                    <a:solidFill>
                      <a:schemeClr val="accent6">
                        <a:lumMod val="60000"/>
                        <a:lumOff val="40000"/>
                      </a:schemeClr>
                    </a:solidFill>
                  </a:tcPr>
                </a:tc>
                <a:tc>
                  <a:txBody>
                    <a:bodyPr/>
                    <a:lstStyle/>
                    <a:p>
                      <a:r>
                        <a:rPr lang="en-US" dirty="0" smtClean="0"/>
                        <a:t>M.A.,</a:t>
                      </a:r>
                      <a:r>
                        <a:rPr lang="en-US" baseline="0" dirty="0" smtClean="0"/>
                        <a:t> M.PHIL</a:t>
                      </a:r>
                      <a:endParaRPr lang="en-US" dirty="0"/>
                    </a:p>
                  </a:txBody>
                  <a:tcPr>
                    <a:solidFill>
                      <a:schemeClr val="accent6">
                        <a:lumMod val="60000"/>
                        <a:lumOff val="40000"/>
                      </a:schemeClr>
                    </a:solidFill>
                  </a:tcPr>
                </a:tc>
                <a:tc>
                  <a:txBody>
                    <a:bodyPr/>
                    <a:lstStyle/>
                    <a:p>
                      <a:r>
                        <a:rPr lang="en-US" sz="1600" dirty="0" smtClean="0"/>
                        <a:t>LINGUISTICS</a:t>
                      </a:r>
                      <a:endParaRPr lang="en-US" dirty="0"/>
                    </a:p>
                  </a:txBody>
                  <a:tcPr>
                    <a:solidFill>
                      <a:schemeClr val="accent6">
                        <a:lumMod val="60000"/>
                        <a:lumOff val="40000"/>
                      </a:schemeClr>
                    </a:solidFill>
                  </a:tcPr>
                </a:tc>
                <a:tc>
                  <a:txBody>
                    <a:bodyPr/>
                    <a:lstStyle/>
                    <a:p>
                      <a:r>
                        <a:rPr lang="en-US" sz="1600" dirty="0" smtClean="0"/>
                        <a:t>B.COM</a:t>
                      </a:r>
                      <a:r>
                        <a:rPr lang="en-US" sz="1600" baseline="0" dirty="0" smtClean="0"/>
                        <a:t> I, B.Sc. II, B.A. I, B.A. III(ELECTIVE)</a:t>
                      </a:r>
                      <a:endParaRPr lang="en-US" sz="1600" dirty="0"/>
                    </a:p>
                  </a:txBody>
                  <a:tcPr>
                    <a:solidFill>
                      <a:schemeClr val="accent6">
                        <a:lumMod val="60000"/>
                        <a:lumOff val="40000"/>
                      </a:schemeClr>
                    </a:solidFill>
                  </a:tcPr>
                </a:tc>
              </a:tr>
            </a:tbl>
          </a:graphicData>
        </a:graphic>
      </p:graphicFrame>
    </p:spTree>
    <p:extLst>
      <p:ext uri="{BB962C8B-B14F-4D97-AF65-F5344CB8AC3E}">
        <p14:creationId xmlns:p14="http://schemas.microsoft.com/office/powerpoint/2010/main" val="40223649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34000" y="0"/>
            <a:ext cx="3848098" cy="2886074"/>
          </a:xfrm>
          <a:prstGeom prst="rect">
            <a:avLst/>
          </a:prstGeo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3886200"/>
            <a:ext cx="3962400" cy="2971800"/>
          </a:xfrm>
          <a:prstGeom prst="rect">
            <a:avLst/>
          </a:prstGeom>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191000" y="0"/>
            <a:ext cx="1852613" cy="3293535"/>
          </a:xfrm>
          <a:prstGeom prst="rect">
            <a:avLst/>
          </a:prstGeom>
        </p:spPr>
      </p:pic>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883633" y="2590800"/>
            <a:ext cx="5260367" cy="4267200"/>
          </a:xfrm>
          <a:prstGeom prst="rect">
            <a:avLst/>
          </a:prstGeom>
        </p:spPr>
      </p:pic>
      <p:pic>
        <p:nvPicPr>
          <p:cNvPr id="10" name="Picture 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 y="25400"/>
            <a:ext cx="1285875" cy="2286000"/>
          </a:xfrm>
          <a:prstGeom prst="rect">
            <a:avLst/>
          </a:prstGeom>
        </p:spPr>
      </p:pic>
      <p:pic>
        <p:nvPicPr>
          <p:cNvPr id="11" name="Picture 10"/>
          <p:cNvPicPr>
            <a:picLocks noChangeAspect="1"/>
          </p:cNvPicPr>
          <p:nvPr/>
        </p:nvPicPr>
        <p:blipFill>
          <a:blip r:embed="rId7" cstate="print">
            <a:extLst>
              <a:ext uri="{BEBA8EAE-BF5A-486C-A8C5-ECC9F3942E4B}">
                <a14:imgProps xmlns:a14="http://schemas.microsoft.com/office/drawing/2010/main">
                  <a14:imgLayer r:embed="rId8">
                    <a14:imgEffect>
                      <a14:sharpenSoften amount="50000"/>
                    </a14:imgEffect>
                  </a14:imgLayer>
                </a14:imgProps>
              </a:ext>
              <a:ext uri="{28A0092B-C50C-407E-A947-70E740481C1C}">
                <a14:useLocalDpi xmlns:a14="http://schemas.microsoft.com/office/drawing/2010/main" val="0"/>
              </a:ext>
            </a:extLst>
          </a:blip>
          <a:stretch>
            <a:fillRect/>
          </a:stretch>
        </p:blipFill>
        <p:spPr>
          <a:xfrm>
            <a:off x="1" y="1437534"/>
            <a:ext cx="4802982" cy="2897077"/>
          </a:xfrm>
          <a:prstGeom prst="rect">
            <a:avLst/>
          </a:prstGeom>
          <a:noFill/>
          <a:ln>
            <a:noFill/>
          </a:ln>
        </p:spPr>
      </p:pic>
      <p:pic>
        <p:nvPicPr>
          <p:cNvPr id="12" name="Picture 11"/>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143000" y="63500"/>
            <a:ext cx="3161109" cy="2370832"/>
          </a:xfrm>
          <a:prstGeom prst="rect">
            <a:avLst/>
          </a:prstGeom>
        </p:spPr>
      </p:pic>
    </p:spTree>
    <p:extLst>
      <p:ext uri="{BB962C8B-B14F-4D97-AF65-F5344CB8AC3E}">
        <p14:creationId xmlns:p14="http://schemas.microsoft.com/office/powerpoint/2010/main" val="6938264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3"/>
          <p:cNvSpPr>
            <a:spLocks noGrp="1"/>
          </p:cNvSpPr>
          <p:nvPr>
            <p:ph type="ctrTitle"/>
          </p:nvPr>
        </p:nvSpPr>
        <p:spPr>
          <a:xfrm>
            <a:off x="609600" y="609600"/>
            <a:ext cx="7772400" cy="1470025"/>
          </a:xfrm>
        </p:spPr>
        <p:txBody>
          <a:bodyPr/>
          <a:lstStyle/>
          <a:p>
            <a:r>
              <a:rPr lang="en-US" dirty="0" smtClean="0"/>
              <a:t>VISION OF THE DEPARTMENT</a:t>
            </a:r>
            <a:endParaRPr lang="en-US" dirty="0"/>
          </a:p>
        </p:txBody>
      </p:sp>
      <p:sp>
        <p:nvSpPr>
          <p:cNvPr id="5" name="Subtitle 4"/>
          <p:cNvSpPr>
            <a:spLocks noGrp="1"/>
          </p:cNvSpPr>
          <p:nvPr>
            <p:ph type="subTitle" idx="1"/>
          </p:nvPr>
        </p:nvSpPr>
        <p:spPr>
          <a:xfrm>
            <a:off x="533400" y="2438400"/>
            <a:ext cx="8305800" cy="3505200"/>
          </a:xfrm>
        </p:spPr>
        <p:txBody>
          <a:bodyPr>
            <a:normAutofit/>
          </a:bodyPr>
          <a:lstStyle/>
          <a:p>
            <a:r>
              <a:rPr lang="en-US" dirty="0" smtClean="0">
                <a:solidFill>
                  <a:srgbClr val="FF0000"/>
                </a:solidFill>
              </a:rPr>
              <a:t>THE VISION OF THE DEPARTMENT IS TO PROMOTE EXCELLENCE IN HIGHER EDUCATION AND RESEARCH. THE DEPARTMENT AIMS AT PROVIDING JUST AND QUALITY EDUCATION SO AS TO PRODUCE BETTER CITIZENS WHO ARE ALSO CAPABLE OF MAKING A BETTER SOCIETY.</a:t>
            </a:r>
            <a:endParaRPr lang="en-US" dirty="0"/>
          </a:p>
        </p:txBody>
      </p:sp>
    </p:spTree>
    <p:extLst>
      <p:ext uri="{BB962C8B-B14F-4D97-AF65-F5344CB8AC3E}">
        <p14:creationId xmlns:p14="http://schemas.microsoft.com/office/powerpoint/2010/main" val="20142764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b="1" i="1" dirty="0" smtClean="0">
                <a:latin typeface="Aharoni" pitchFamily="2" charset="-79"/>
                <a:cs typeface="Aharoni" pitchFamily="2" charset="-79"/>
              </a:rPr>
              <a:t>PEDAGOGY</a:t>
            </a:r>
            <a:endParaRPr lang="en-US" b="1" i="1" dirty="0">
              <a:latin typeface="Aharoni" pitchFamily="2" charset="-79"/>
              <a:cs typeface="Aharoni" pitchFamily="2" charset="-79"/>
            </a:endParaRPr>
          </a:p>
        </p:txBody>
      </p:sp>
      <p:sp>
        <p:nvSpPr>
          <p:cNvPr id="5" name="Content Placeholder 4"/>
          <p:cNvSpPr>
            <a:spLocks noGrp="1"/>
          </p:cNvSpPr>
          <p:nvPr>
            <p:ph idx="1"/>
          </p:nvPr>
        </p:nvSpPr>
        <p:spPr/>
        <p:txBody>
          <a:bodyPr>
            <a:noAutofit/>
          </a:bodyPr>
          <a:lstStyle/>
          <a:p>
            <a:r>
              <a:rPr lang="en-US" sz="3600" b="1" dirty="0" smtClean="0">
                <a:solidFill>
                  <a:schemeClr val="accent1">
                    <a:lumMod val="50000"/>
                  </a:schemeClr>
                </a:solidFill>
              </a:rPr>
              <a:t>CLASSROOM LECTURES</a:t>
            </a:r>
          </a:p>
          <a:p>
            <a:r>
              <a:rPr lang="en-US" sz="3600" b="1" dirty="0" smtClean="0">
                <a:solidFill>
                  <a:schemeClr val="accent1">
                    <a:lumMod val="50000"/>
                  </a:schemeClr>
                </a:solidFill>
              </a:rPr>
              <a:t>GROUP DISCUSSIONS </a:t>
            </a:r>
          </a:p>
          <a:p>
            <a:r>
              <a:rPr lang="en-US" sz="3600" b="1" dirty="0" smtClean="0">
                <a:solidFill>
                  <a:schemeClr val="accent1">
                    <a:lumMod val="50000"/>
                  </a:schemeClr>
                </a:solidFill>
              </a:rPr>
              <a:t>SEMINARS</a:t>
            </a:r>
          </a:p>
          <a:p>
            <a:r>
              <a:rPr lang="en-US" sz="3600" b="1" dirty="0" smtClean="0">
                <a:solidFill>
                  <a:schemeClr val="accent1">
                    <a:lumMod val="50000"/>
                  </a:schemeClr>
                </a:solidFill>
              </a:rPr>
              <a:t>WORKSHOPS</a:t>
            </a:r>
          </a:p>
          <a:p>
            <a:r>
              <a:rPr lang="en-US" sz="3600" b="1" dirty="0" smtClean="0">
                <a:solidFill>
                  <a:schemeClr val="accent1">
                    <a:lumMod val="50000"/>
                  </a:schemeClr>
                </a:solidFill>
              </a:rPr>
              <a:t>POWERPOINT PRESENTATIONS</a:t>
            </a:r>
          </a:p>
          <a:p>
            <a:r>
              <a:rPr lang="en-US" sz="3600" b="1" dirty="0" smtClean="0">
                <a:solidFill>
                  <a:schemeClr val="accent1">
                    <a:lumMod val="50000"/>
                  </a:schemeClr>
                </a:solidFill>
              </a:rPr>
              <a:t>CHARTS/ MODELS</a:t>
            </a:r>
          </a:p>
          <a:p>
            <a:r>
              <a:rPr lang="en-US" sz="3600" b="1" dirty="0" smtClean="0">
                <a:solidFill>
                  <a:schemeClr val="accent1">
                    <a:lumMod val="50000"/>
                  </a:schemeClr>
                </a:solidFill>
              </a:rPr>
              <a:t>MOVIE SCREENING ON RESPECTIVE NOVELS</a:t>
            </a:r>
            <a:endParaRPr lang="en-US" sz="3600" b="1" dirty="0">
              <a:solidFill>
                <a:schemeClr val="accent1">
                  <a:lumMod val="50000"/>
                </a:schemeClr>
              </a:solidFill>
            </a:endParaRPr>
          </a:p>
        </p:txBody>
      </p:sp>
    </p:spTree>
    <p:extLst>
      <p:ext uri="{BB962C8B-B14F-4D97-AF65-F5344CB8AC3E}">
        <p14:creationId xmlns:p14="http://schemas.microsoft.com/office/powerpoint/2010/main" val="9518885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44562"/>
          </a:xfrm>
        </p:spPr>
        <p:txBody>
          <a:bodyPr>
            <a:normAutofit fontScale="90000"/>
          </a:bodyPr>
          <a:lstStyle/>
          <a:p>
            <a:r>
              <a:rPr lang="en-US" dirty="0" smtClean="0"/>
              <a:t>STRENGTH OF STUDENTS</a:t>
            </a:r>
            <a:br>
              <a:rPr lang="en-US" dirty="0" smtClean="0"/>
            </a:br>
            <a:r>
              <a:rPr lang="en-US" dirty="0" smtClean="0"/>
              <a:t>(UNDER GRADUATION)</a:t>
            </a:r>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899381919"/>
              </p:ext>
            </p:extLst>
          </p:nvPr>
        </p:nvGraphicFramePr>
        <p:xfrm>
          <a:off x="533400" y="1600200"/>
          <a:ext cx="8229600" cy="4460400"/>
        </p:xfrm>
        <a:graphic>
          <a:graphicData uri="http://schemas.openxmlformats.org/drawingml/2006/table">
            <a:tbl>
              <a:tblPr firstRow="1" bandRow="1">
                <a:tableStyleId>{638B1855-1B75-4FBE-930C-398BA8C253C6}</a:tableStyleId>
              </a:tblPr>
              <a:tblGrid>
                <a:gridCol w="4114800"/>
                <a:gridCol w="4114800"/>
              </a:tblGrid>
              <a:tr h="492601">
                <a:tc>
                  <a:txBody>
                    <a:bodyPr/>
                    <a:lstStyle/>
                    <a:p>
                      <a:r>
                        <a:rPr lang="en-US" dirty="0" smtClean="0"/>
                        <a:t>CLASSES</a:t>
                      </a:r>
                      <a:endParaRPr lang="en-US" dirty="0"/>
                    </a:p>
                  </a:txBody>
                  <a:tcPr/>
                </a:tc>
                <a:tc>
                  <a:txBody>
                    <a:bodyPr/>
                    <a:lstStyle/>
                    <a:p>
                      <a:r>
                        <a:rPr lang="en-US" dirty="0" smtClean="0"/>
                        <a:t>TOTAL NUMBER</a:t>
                      </a:r>
                      <a:endParaRPr lang="en-US" dirty="0"/>
                    </a:p>
                  </a:txBody>
                  <a:tcPr/>
                </a:tc>
              </a:tr>
              <a:tr h="519592">
                <a:tc>
                  <a:txBody>
                    <a:bodyPr/>
                    <a:lstStyle/>
                    <a:p>
                      <a:r>
                        <a:rPr lang="en-US" dirty="0" smtClean="0"/>
                        <a:t>B.A. I</a:t>
                      </a:r>
                      <a:endParaRPr lang="en-US" dirty="0"/>
                    </a:p>
                  </a:txBody>
                  <a:tcPr/>
                </a:tc>
                <a:tc>
                  <a:txBody>
                    <a:bodyPr/>
                    <a:lstStyle/>
                    <a:p>
                      <a:r>
                        <a:rPr lang="en-US" dirty="0" smtClean="0"/>
                        <a:t>533</a:t>
                      </a:r>
                      <a:endParaRPr lang="en-US" dirty="0"/>
                    </a:p>
                  </a:txBody>
                  <a:tcPr/>
                </a:tc>
              </a:tr>
              <a:tr h="492601">
                <a:tc>
                  <a:txBody>
                    <a:bodyPr/>
                    <a:lstStyle/>
                    <a:p>
                      <a:r>
                        <a:rPr lang="en-US" dirty="0" smtClean="0"/>
                        <a:t>B.A. I (LITERATURE)</a:t>
                      </a:r>
                    </a:p>
                  </a:txBody>
                  <a:tcPr/>
                </a:tc>
                <a:tc>
                  <a:txBody>
                    <a:bodyPr/>
                    <a:lstStyle/>
                    <a:p>
                      <a:r>
                        <a:rPr lang="en-US" dirty="0" smtClean="0"/>
                        <a:t>20</a:t>
                      </a:r>
                      <a:endParaRPr lang="en-US" dirty="0"/>
                    </a:p>
                  </a:txBody>
                  <a:tcPr/>
                </a:tc>
              </a:tr>
              <a:tr h="492601">
                <a:tc>
                  <a:txBody>
                    <a:bodyPr/>
                    <a:lstStyle/>
                    <a:p>
                      <a:r>
                        <a:rPr lang="en-US" dirty="0" smtClean="0"/>
                        <a:t>B.A. II</a:t>
                      </a:r>
                      <a:endParaRPr lang="en-US" dirty="0"/>
                    </a:p>
                  </a:txBody>
                  <a:tcPr/>
                </a:tc>
                <a:tc>
                  <a:txBody>
                    <a:bodyPr/>
                    <a:lstStyle/>
                    <a:p>
                      <a:r>
                        <a:rPr lang="en-US" dirty="0" smtClean="0"/>
                        <a:t>402</a:t>
                      </a:r>
                      <a:endParaRPr lang="en-US" dirty="0"/>
                    </a:p>
                  </a:txBody>
                  <a:tcPr/>
                </a:tc>
              </a:tr>
              <a:tr h="492601">
                <a:tc>
                  <a:txBody>
                    <a:bodyPr/>
                    <a:lstStyle/>
                    <a:p>
                      <a:r>
                        <a:rPr lang="en-US" dirty="0" smtClean="0"/>
                        <a:t>B.A. II(LITERATURE)</a:t>
                      </a:r>
                      <a:endParaRPr lang="en-US" dirty="0"/>
                    </a:p>
                  </a:txBody>
                  <a:tcPr/>
                </a:tc>
                <a:tc>
                  <a:txBody>
                    <a:bodyPr/>
                    <a:lstStyle/>
                    <a:p>
                      <a:r>
                        <a:rPr lang="en-US" dirty="0" smtClean="0"/>
                        <a:t>14</a:t>
                      </a:r>
                      <a:endParaRPr lang="en-US" dirty="0"/>
                    </a:p>
                  </a:txBody>
                  <a:tcPr/>
                </a:tc>
              </a:tr>
              <a:tr h="492601">
                <a:tc>
                  <a:txBody>
                    <a:bodyPr/>
                    <a:lstStyle/>
                    <a:p>
                      <a:r>
                        <a:rPr lang="en-US" dirty="0" smtClean="0"/>
                        <a:t>B.A. III</a:t>
                      </a:r>
                      <a:endParaRPr lang="en-US" dirty="0"/>
                    </a:p>
                  </a:txBody>
                  <a:tcPr/>
                </a:tc>
                <a:tc>
                  <a:txBody>
                    <a:bodyPr/>
                    <a:lstStyle/>
                    <a:p>
                      <a:r>
                        <a:rPr lang="en-US" dirty="0" smtClean="0"/>
                        <a:t>281</a:t>
                      </a:r>
                      <a:endParaRPr lang="en-US" dirty="0"/>
                    </a:p>
                  </a:txBody>
                  <a:tcPr/>
                </a:tc>
              </a:tr>
              <a:tr h="492601">
                <a:tc>
                  <a:txBody>
                    <a:bodyPr/>
                    <a:lstStyle/>
                    <a:p>
                      <a:r>
                        <a:rPr lang="en-US" dirty="0" smtClean="0"/>
                        <a:t>B.A. III (LITERATURE)</a:t>
                      </a:r>
                      <a:endParaRPr lang="en-US" dirty="0"/>
                    </a:p>
                  </a:txBody>
                  <a:tcPr/>
                </a:tc>
                <a:tc>
                  <a:txBody>
                    <a:bodyPr/>
                    <a:lstStyle/>
                    <a:p>
                      <a:r>
                        <a:rPr lang="en-US" dirty="0" smtClean="0"/>
                        <a:t>8</a:t>
                      </a:r>
                      <a:endParaRPr lang="en-US" dirty="0"/>
                    </a:p>
                  </a:txBody>
                  <a:tcPr/>
                </a:tc>
              </a:tr>
              <a:tr h="492601">
                <a:tc>
                  <a:txBody>
                    <a:bodyPr/>
                    <a:lstStyle/>
                    <a:p>
                      <a:r>
                        <a:rPr lang="en-US" dirty="0" smtClean="0"/>
                        <a:t>B.COM I</a:t>
                      </a:r>
                      <a:endParaRPr lang="en-US" dirty="0"/>
                    </a:p>
                  </a:txBody>
                  <a:tcPr/>
                </a:tc>
                <a:tc>
                  <a:txBody>
                    <a:bodyPr/>
                    <a:lstStyle/>
                    <a:p>
                      <a:r>
                        <a:rPr lang="en-US" dirty="0" smtClean="0"/>
                        <a:t>117</a:t>
                      </a:r>
                      <a:endParaRPr lang="en-US" dirty="0"/>
                    </a:p>
                  </a:txBody>
                  <a:tcPr/>
                </a:tc>
              </a:tr>
              <a:tr h="492601">
                <a:tc>
                  <a:txBody>
                    <a:bodyPr/>
                    <a:lstStyle/>
                    <a:p>
                      <a:r>
                        <a:rPr lang="en-US" dirty="0" smtClean="0"/>
                        <a:t>B.COM II</a:t>
                      </a:r>
                      <a:endParaRPr lang="en-US" dirty="0"/>
                    </a:p>
                  </a:txBody>
                  <a:tcPr/>
                </a:tc>
                <a:tc>
                  <a:txBody>
                    <a:bodyPr/>
                    <a:lstStyle/>
                    <a:p>
                      <a:r>
                        <a:rPr lang="en-US" dirty="0" smtClean="0"/>
                        <a:t>111</a:t>
                      </a:r>
                      <a:endParaRPr lang="en-US" dirty="0"/>
                    </a:p>
                  </a:txBody>
                  <a:tcPr/>
                </a:tc>
              </a:tr>
            </a:tbl>
          </a:graphicData>
        </a:graphic>
      </p:graphicFrame>
    </p:spTree>
    <p:extLst>
      <p:ext uri="{BB962C8B-B14F-4D97-AF65-F5344CB8AC3E}">
        <p14:creationId xmlns:p14="http://schemas.microsoft.com/office/powerpoint/2010/main" val="4152494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STRENGTH OF STUDENTS</a:t>
            </a:r>
            <a:br>
              <a:rPr lang="en-US" dirty="0" smtClean="0"/>
            </a:br>
            <a:r>
              <a:rPr lang="en-US" dirty="0" smtClean="0"/>
              <a:t>(POST GRADUATION)</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620451119"/>
              </p:ext>
            </p:extLst>
          </p:nvPr>
        </p:nvGraphicFramePr>
        <p:xfrm>
          <a:off x="457200" y="1600200"/>
          <a:ext cx="8229600" cy="2743200"/>
        </p:xfrm>
        <a:graphic>
          <a:graphicData uri="http://schemas.openxmlformats.org/drawingml/2006/table">
            <a:tbl>
              <a:tblPr firstRow="1" bandRow="1">
                <a:tableStyleId>{638B1855-1B75-4FBE-930C-398BA8C253C6}</a:tableStyleId>
              </a:tblPr>
              <a:tblGrid>
                <a:gridCol w="4114800"/>
                <a:gridCol w="4114800"/>
              </a:tblGrid>
              <a:tr h="914400">
                <a:tc>
                  <a:txBody>
                    <a:bodyPr/>
                    <a:lstStyle/>
                    <a:p>
                      <a:r>
                        <a:rPr lang="en-US" dirty="0" smtClean="0"/>
                        <a:t>CLASSES</a:t>
                      </a:r>
                      <a:endParaRPr lang="en-US" dirty="0"/>
                    </a:p>
                  </a:txBody>
                  <a:tcPr/>
                </a:tc>
                <a:tc>
                  <a:txBody>
                    <a:bodyPr/>
                    <a:lstStyle/>
                    <a:p>
                      <a:r>
                        <a:rPr lang="en-US" dirty="0" smtClean="0"/>
                        <a:t>NUMBER OF STUDENTS</a:t>
                      </a:r>
                      <a:endParaRPr lang="en-US" dirty="0"/>
                    </a:p>
                  </a:txBody>
                  <a:tcPr/>
                </a:tc>
              </a:tr>
              <a:tr h="914400">
                <a:tc>
                  <a:txBody>
                    <a:bodyPr/>
                    <a:lstStyle/>
                    <a:p>
                      <a:r>
                        <a:rPr lang="en-US" dirty="0" smtClean="0"/>
                        <a:t>M.A. I</a:t>
                      </a:r>
                      <a:endParaRPr lang="en-US" dirty="0"/>
                    </a:p>
                  </a:txBody>
                  <a:tcPr/>
                </a:tc>
                <a:tc>
                  <a:txBody>
                    <a:bodyPr/>
                    <a:lstStyle/>
                    <a:p>
                      <a:r>
                        <a:rPr lang="en-US" dirty="0" smtClean="0"/>
                        <a:t>36</a:t>
                      </a:r>
                      <a:endParaRPr lang="en-US" dirty="0"/>
                    </a:p>
                  </a:txBody>
                  <a:tcPr/>
                </a:tc>
              </a:tr>
              <a:tr h="914400">
                <a:tc>
                  <a:txBody>
                    <a:bodyPr/>
                    <a:lstStyle/>
                    <a:p>
                      <a:r>
                        <a:rPr lang="en-US" dirty="0" smtClean="0"/>
                        <a:t>M.A. II</a:t>
                      </a:r>
                      <a:endParaRPr lang="en-US" dirty="0"/>
                    </a:p>
                  </a:txBody>
                  <a:tcPr/>
                </a:tc>
                <a:tc>
                  <a:txBody>
                    <a:bodyPr/>
                    <a:lstStyle/>
                    <a:p>
                      <a:r>
                        <a:rPr lang="en-US" dirty="0" smtClean="0"/>
                        <a:t>20</a:t>
                      </a:r>
                      <a:endParaRPr lang="en-US" dirty="0"/>
                    </a:p>
                  </a:txBody>
                  <a:tcPr/>
                </a:tc>
              </a:tr>
            </a:tbl>
          </a:graphicData>
        </a:graphic>
      </p:graphicFrame>
    </p:spTree>
    <p:extLst>
      <p:ext uri="{BB962C8B-B14F-4D97-AF65-F5344CB8AC3E}">
        <p14:creationId xmlns:p14="http://schemas.microsoft.com/office/powerpoint/2010/main" val="7272809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STUDENTS PERFORMANCE EVALUATION </a:t>
            </a:r>
            <a:endParaRPr lang="en-US" dirty="0"/>
          </a:p>
        </p:txBody>
      </p:sp>
      <p:sp>
        <p:nvSpPr>
          <p:cNvPr id="3" name="Content Placeholder 2"/>
          <p:cNvSpPr>
            <a:spLocks noGrp="1"/>
          </p:cNvSpPr>
          <p:nvPr>
            <p:ph idx="1"/>
          </p:nvPr>
        </p:nvSpPr>
        <p:spPr/>
        <p:txBody>
          <a:bodyPr>
            <a:noAutofit/>
          </a:bodyPr>
          <a:lstStyle/>
          <a:p>
            <a:r>
              <a:rPr lang="en-US" sz="3600" b="1" i="1" dirty="0" smtClean="0">
                <a:solidFill>
                  <a:schemeClr val="accent4">
                    <a:lumMod val="75000"/>
                  </a:schemeClr>
                </a:solidFill>
              </a:rPr>
              <a:t>CLASS TESTS</a:t>
            </a:r>
          </a:p>
          <a:p>
            <a:r>
              <a:rPr lang="en-US" sz="3600" b="1" i="1" dirty="0" smtClean="0">
                <a:solidFill>
                  <a:schemeClr val="accent4">
                    <a:lumMod val="75000"/>
                  </a:schemeClr>
                </a:solidFill>
              </a:rPr>
              <a:t>ASSIGNMENTS</a:t>
            </a:r>
          </a:p>
          <a:p>
            <a:r>
              <a:rPr lang="en-US" sz="3600" b="1" i="1" dirty="0" smtClean="0">
                <a:solidFill>
                  <a:schemeClr val="accent4">
                    <a:lumMod val="75000"/>
                  </a:schemeClr>
                </a:solidFill>
              </a:rPr>
              <a:t>MID SEMESTER TESTS(MSTs)</a:t>
            </a:r>
          </a:p>
          <a:p>
            <a:r>
              <a:rPr lang="en-US" sz="3600" b="1" i="1" dirty="0" smtClean="0">
                <a:solidFill>
                  <a:schemeClr val="accent4">
                    <a:lumMod val="75000"/>
                  </a:schemeClr>
                </a:solidFill>
              </a:rPr>
              <a:t>PRESENTATIONS</a:t>
            </a:r>
          </a:p>
          <a:p>
            <a:r>
              <a:rPr lang="en-US" sz="3600" b="1" i="1" dirty="0" smtClean="0">
                <a:solidFill>
                  <a:schemeClr val="accent4">
                    <a:lumMod val="75000"/>
                  </a:schemeClr>
                </a:solidFill>
              </a:rPr>
              <a:t>GROUP DISCUSSIONS</a:t>
            </a:r>
          </a:p>
          <a:p>
            <a:r>
              <a:rPr lang="en-US" sz="3600" b="1" i="1" dirty="0" smtClean="0">
                <a:solidFill>
                  <a:schemeClr val="accent4">
                    <a:lumMod val="75000"/>
                  </a:schemeClr>
                </a:solidFill>
              </a:rPr>
              <a:t>CLASS PARTICIPATION</a:t>
            </a:r>
          </a:p>
          <a:p>
            <a:r>
              <a:rPr lang="en-US" sz="3600" b="1" i="1" dirty="0" smtClean="0">
                <a:solidFill>
                  <a:schemeClr val="accent4">
                    <a:lumMod val="75000"/>
                  </a:schemeClr>
                </a:solidFill>
              </a:rPr>
              <a:t>SEMINARS</a:t>
            </a:r>
            <a:endParaRPr lang="en-US" sz="3600" b="1" i="1" dirty="0">
              <a:solidFill>
                <a:schemeClr val="accent4">
                  <a:lumMod val="75000"/>
                </a:schemeClr>
              </a:solidFill>
            </a:endParaRPr>
          </a:p>
        </p:txBody>
      </p:sp>
    </p:spTree>
    <p:extLst>
      <p:ext uri="{BB962C8B-B14F-4D97-AF65-F5344CB8AC3E}">
        <p14:creationId xmlns:p14="http://schemas.microsoft.com/office/powerpoint/2010/main" val="35616615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Rounded MT Bold" pitchFamily="34" charset="0"/>
              </a:rPr>
              <a:t>ASSESSMENT DIVISION</a:t>
            </a:r>
            <a:endParaRPr lang="en-US" dirty="0">
              <a:latin typeface="Arial Rounded MT Bold" pitchFamily="34" charset="0"/>
            </a:endParaRP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460782565"/>
              </p:ext>
            </p:extLst>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7351640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RESEARCH EXPERIENCE </a:t>
            </a:r>
            <a:endParaRPr lang="en-US" dirty="0"/>
          </a:p>
        </p:txBody>
      </p:sp>
      <p:sp>
        <p:nvSpPr>
          <p:cNvPr id="5" name="Content Placeholder 4"/>
          <p:cNvSpPr>
            <a:spLocks noGrp="1"/>
          </p:cNvSpPr>
          <p:nvPr>
            <p:ph idx="1"/>
          </p:nvPr>
        </p:nvSpPr>
        <p:spPr/>
        <p:txBody>
          <a:bodyPr/>
          <a:lstStyle/>
          <a:p>
            <a:endParaRPr lang="en-US"/>
          </a:p>
        </p:txBody>
      </p:sp>
    </p:spTree>
    <p:extLst>
      <p:ext uri="{BB962C8B-B14F-4D97-AF65-F5344CB8AC3E}">
        <p14:creationId xmlns:p14="http://schemas.microsoft.com/office/powerpoint/2010/main" val="16436116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FEATURES OF THE DEPARTMENT</a:t>
            </a:r>
            <a:endParaRPr lang="en-US" dirty="0"/>
          </a:p>
        </p:txBody>
      </p:sp>
      <p:sp>
        <p:nvSpPr>
          <p:cNvPr id="3" name="Content Placeholder 2"/>
          <p:cNvSpPr>
            <a:spLocks noGrp="1"/>
          </p:cNvSpPr>
          <p:nvPr>
            <p:ph idx="1"/>
          </p:nvPr>
        </p:nvSpPr>
        <p:spPr/>
        <p:txBody>
          <a:bodyPr/>
          <a:lstStyle/>
          <a:p>
            <a:r>
              <a:rPr lang="en-US" dirty="0" smtClean="0"/>
              <a:t>BOOK RACK</a:t>
            </a:r>
          </a:p>
          <a:p>
            <a:r>
              <a:rPr lang="en-US" dirty="0" smtClean="0"/>
              <a:t>LANGUAGE LAB</a:t>
            </a:r>
          </a:p>
          <a:p>
            <a:r>
              <a:rPr lang="en-US" dirty="0" smtClean="0"/>
              <a:t>FACULTY ROOM</a:t>
            </a:r>
          </a:p>
          <a:p>
            <a:r>
              <a:rPr lang="en-US" dirty="0" smtClean="0"/>
              <a:t>TEACHING AIDS</a:t>
            </a:r>
          </a:p>
          <a:p>
            <a:r>
              <a:rPr lang="en-US" dirty="0" smtClean="0"/>
              <a:t>COMPUTERS </a:t>
            </a:r>
          </a:p>
          <a:p>
            <a:pPr marL="0" indent="0">
              <a:buNone/>
            </a:pPr>
            <a:endParaRPr lang="en-US" dirty="0"/>
          </a:p>
        </p:txBody>
      </p:sp>
    </p:spTree>
    <p:extLst>
      <p:ext uri="{BB962C8B-B14F-4D97-AF65-F5344CB8AC3E}">
        <p14:creationId xmlns:p14="http://schemas.microsoft.com/office/powerpoint/2010/main" val="6782397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STUDENTS’ SUCCESS RATE (2014-15)</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4038473707"/>
              </p:ext>
            </p:extLst>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1721784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5400" b="1" i="1" dirty="0" smtClean="0">
                <a:solidFill>
                  <a:srgbClr val="7030A0"/>
                </a:solidFill>
              </a:rPr>
              <a:t>EXTRA CURRICULAR ACTIVITIES</a:t>
            </a:r>
            <a:endParaRPr lang="en-US" b="1" i="1" dirty="0">
              <a:solidFill>
                <a:srgbClr val="7030A0"/>
              </a:solidFill>
            </a:endParaRPr>
          </a:p>
        </p:txBody>
      </p:sp>
      <p:sp>
        <p:nvSpPr>
          <p:cNvPr id="3" name="Content Placeholder 2"/>
          <p:cNvSpPr>
            <a:spLocks noGrp="1"/>
          </p:cNvSpPr>
          <p:nvPr>
            <p:ph idx="1"/>
          </p:nvPr>
        </p:nvSpPr>
        <p:spPr/>
        <p:txBody>
          <a:bodyPr>
            <a:noAutofit/>
          </a:bodyPr>
          <a:lstStyle/>
          <a:p>
            <a:r>
              <a:rPr lang="en-US" sz="4400" b="1" dirty="0" smtClean="0">
                <a:solidFill>
                  <a:schemeClr val="accent6">
                    <a:lumMod val="75000"/>
                  </a:schemeClr>
                </a:solidFill>
              </a:rPr>
              <a:t>SEMINARS</a:t>
            </a:r>
          </a:p>
          <a:p>
            <a:r>
              <a:rPr lang="en-US" sz="4400" b="1" dirty="0" smtClean="0">
                <a:solidFill>
                  <a:schemeClr val="accent6">
                    <a:lumMod val="75000"/>
                  </a:schemeClr>
                </a:solidFill>
              </a:rPr>
              <a:t>DISCUSSIONS</a:t>
            </a:r>
          </a:p>
          <a:p>
            <a:r>
              <a:rPr lang="en-US" sz="4400" b="1" dirty="0" smtClean="0">
                <a:solidFill>
                  <a:schemeClr val="accent6">
                    <a:lumMod val="75000"/>
                  </a:schemeClr>
                </a:solidFill>
              </a:rPr>
              <a:t>MOVIE SCREENINGS</a:t>
            </a:r>
          </a:p>
          <a:p>
            <a:r>
              <a:rPr lang="en-US" sz="4400" b="1" dirty="0" smtClean="0">
                <a:solidFill>
                  <a:schemeClr val="accent6">
                    <a:lumMod val="75000"/>
                  </a:schemeClr>
                </a:solidFill>
              </a:rPr>
              <a:t>PLAYS</a:t>
            </a:r>
          </a:p>
          <a:p>
            <a:r>
              <a:rPr lang="en-US" sz="4400" b="1" dirty="0" smtClean="0">
                <a:solidFill>
                  <a:schemeClr val="accent6">
                    <a:lumMod val="75000"/>
                  </a:schemeClr>
                </a:solidFill>
              </a:rPr>
              <a:t>INVOLVEMENT IN NSS, NCC, YOUTH FESTIVALS</a:t>
            </a:r>
            <a:endParaRPr lang="en-US" sz="4400" b="1" dirty="0">
              <a:solidFill>
                <a:schemeClr val="accent6">
                  <a:lumMod val="75000"/>
                </a:schemeClr>
              </a:solidFill>
            </a:endParaRPr>
          </a:p>
        </p:txBody>
      </p:sp>
    </p:spTree>
    <p:extLst>
      <p:ext uri="{BB962C8B-B14F-4D97-AF65-F5344CB8AC3E}">
        <p14:creationId xmlns:p14="http://schemas.microsoft.com/office/powerpoint/2010/main" val="17780960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3886200" cy="2581133"/>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67000" y="1954284"/>
            <a:ext cx="6521353" cy="4891015"/>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3867" y="2133599"/>
            <a:ext cx="3852333" cy="4711699"/>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886200" y="36584"/>
            <a:ext cx="5257800" cy="3099197"/>
          </a:xfrm>
          <a:prstGeom prst="rect">
            <a:avLst/>
          </a:prstGeom>
        </p:spPr>
      </p:pic>
    </p:spTree>
    <p:extLst>
      <p:ext uri="{BB962C8B-B14F-4D97-AF65-F5344CB8AC3E}">
        <p14:creationId xmlns:p14="http://schemas.microsoft.com/office/powerpoint/2010/main" val="34964561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3733800" cy="2800350"/>
          </a:xfrm>
          <a:prstGeom prst="rect">
            <a:avLst/>
          </a:prstGeo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2146300"/>
            <a:ext cx="6299200" cy="4724400"/>
          </a:xfrm>
          <a:prstGeom prst="rect">
            <a:avLst/>
          </a:prstGeom>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733800" y="0"/>
            <a:ext cx="5410200" cy="2895600"/>
          </a:xfrm>
          <a:prstGeom prst="rect">
            <a:avLst/>
          </a:prstGeom>
        </p:spPr>
      </p:pic>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181600" y="2971800"/>
            <a:ext cx="3962400" cy="3810000"/>
          </a:xfrm>
          <a:prstGeom prst="rect">
            <a:avLst/>
          </a:prstGeom>
        </p:spPr>
      </p:pic>
    </p:spTree>
    <p:extLst>
      <p:ext uri="{BB962C8B-B14F-4D97-AF65-F5344CB8AC3E}">
        <p14:creationId xmlns:p14="http://schemas.microsoft.com/office/powerpoint/2010/main" val="27836413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39000" b="-39000"/>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457200" y="609600"/>
            <a:ext cx="8229600" cy="1143000"/>
          </a:xfrm>
        </p:spPr>
        <p:txBody>
          <a:bodyPr/>
          <a:lstStyle/>
          <a:p>
            <a:r>
              <a:rPr lang="en-US" sz="4800" b="1" dirty="0" smtClean="0"/>
              <a:t>MISSION OF THE DEPARTMENT</a:t>
            </a:r>
            <a:endParaRPr lang="en-US" b="1" dirty="0"/>
          </a:p>
        </p:txBody>
      </p:sp>
      <p:sp>
        <p:nvSpPr>
          <p:cNvPr id="3" name="Rectangle 2"/>
          <p:cNvSpPr/>
          <p:nvPr/>
        </p:nvSpPr>
        <p:spPr>
          <a:xfrm>
            <a:off x="749300" y="1752600"/>
            <a:ext cx="7772400" cy="5632311"/>
          </a:xfrm>
          <a:prstGeom prst="rect">
            <a:avLst/>
          </a:prstGeom>
        </p:spPr>
        <p:txBody>
          <a:bodyPr wrap="square">
            <a:spAutoFit/>
          </a:bodyPr>
          <a:lstStyle/>
          <a:p>
            <a:pPr marL="342900" lvl="0" indent="-342900" algn="just">
              <a:buFont typeface="Wingdings" pitchFamily="2" charset="2"/>
              <a:buChar char="Ø"/>
            </a:pPr>
            <a:r>
              <a:rPr lang="en-US" sz="2400" b="1" dirty="0">
                <a:solidFill>
                  <a:srgbClr val="C00000"/>
                </a:solidFill>
                <a:latin typeface="Forte" pitchFamily="66" charset="0"/>
                <a:ea typeface="Verdana" pitchFamily="34" charset="0"/>
                <a:cs typeface="Verdana" pitchFamily="34" charset="0"/>
              </a:rPr>
              <a:t>To give utmost importance to the socially, economically marginalized sections of students</a:t>
            </a:r>
            <a:endParaRPr lang="en-IN" sz="2400" dirty="0">
              <a:solidFill>
                <a:srgbClr val="C00000"/>
              </a:solidFill>
              <a:latin typeface="Forte" pitchFamily="66" charset="0"/>
              <a:ea typeface="Verdana" pitchFamily="34" charset="0"/>
              <a:cs typeface="Verdana" pitchFamily="34" charset="0"/>
            </a:endParaRPr>
          </a:p>
          <a:p>
            <a:pPr marL="342900" lvl="0" indent="-342900" algn="just">
              <a:buFont typeface="Wingdings" pitchFamily="2" charset="2"/>
              <a:buChar char="Ø"/>
            </a:pPr>
            <a:endParaRPr lang="en-US" sz="2400" b="1" dirty="0">
              <a:solidFill>
                <a:srgbClr val="C00000"/>
              </a:solidFill>
              <a:latin typeface="Forte" pitchFamily="66" charset="0"/>
              <a:ea typeface="Verdana" pitchFamily="34" charset="0"/>
              <a:cs typeface="Verdana" pitchFamily="34" charset="0"/>
            </a:endParaRPr>
          </a:p>
          <a:p>
            <a:pPr marL="342900" lvl="0" indent="-342900" algn="just">
              <a:buFont typeface="Wingdings" pitchFamily="2" charset="2"/>
              <a:buChar char="Ø"/>
            </a:pPr>
            <a:r>
              <a:rPr lang="en-US" sz="2400" b="1" dirty="0">
                <a:solidFill>
                  <a:srgbClr val="C00000"/>
                </a:solidFill>
                <a:latin typeface="Forte" pitchFamily="66" charset="0"/>
                <a:ea typeface="Verdana" pitchFamily="34" charset="0"/>
                <a:cs typeface="Verdana" pitchFamily="34" charset="0"/>
              </a:rPr>
              <a:t>To preserve and enrich the already rich socio-cultural traditions of the hinterland</a:t>
            </a:r>
            <a:endParaRPr lang="en-IN" sz="2400" dirty="0">
              <a:solidFill>
                <a:srgbClr val="C00000"/>
              </a:solidFill>
              <a:latin typeface="Forte" pitchFamily="66" charset="0"/>
              <a:ea typeface="Verdana" pitchFamily="34" charset="0"/>
              <a:cs typeface="Verdana" pitchFamily="34" charset="0"/>
            </a:endParaRPr>
          </a:p>
          <a:p>
            <a:pPr marL="342900" lvl="0" indent="-342900" algn="just">
              <a:buFont typeface="Wingdings" pitchFamily="2" charset="2"/>
              <a:buChar char="Ø"/>
            </a:pPr>
            <a:endParaRPr lang="en-US" sz="2400" b="1" dirty="0">
              <a:solidFill>
                <a:srgbClr val="C00000"/>
              </a:solidFill>
              <a:latin typeface="Forte" pitchFamily="66" charset="0"/>
              <a:ea typeface="Verdana" pitchFamily="34" charset="0"/>
              <a:cs typeface="Verdana" pitchFamily="34" charset="0"/>
            </a:endParaRPr>
          </a:p>
          <a:p>
            <a:pPr marL="342900" lvl="0" indent="-342900" algn="just">
              <a:buFont typeface="Wingdings" pitchFamily="2" charset="2"/>
              <a:buChar char="Ø"/>
            </a:pPr>
            <a:r>
              <a:rPr lang="en-US" sz="2400" b="1" dirty="0">
                <a:solidFill>
                  <a:srgbClr val="C00000"/>
                </a:solidFill>
                <a:latin typeface="Forte" pitchFamily="66" charset="0"/>
                <a:ea typeface="Verdana" pitchFamily="34" charset="0"/>
                <a:cs typeface="Verdana" pitchFamily="34" charset="0"/>
              </a:rPr>
              <a:t>To prepare a student such that, when leaving college after completion of the three-year degree course, he/she is equipped with a positive frame of mind, has basic communication skills, should have acquired the ability to explain something logically, and above all, should have developed a balanced personality</a:t>
            </a:r>
            <a:r>
              <a:rPr lang="en-US" sz="2400" b="1" dirty="0" smtClean="0">
                <a:solidFill>
                  <a:srgbClr val="C00000"/>
                </a:solidFill>
                <a:latin typeface="Forte" pitchFamily="66" charset="0"/>
                <a:ea typeface="Verdana" pitchFamily="34" charset="0"/>
                <a:cs typeface="Verdana" pitchFamily="34" charset="0"/>
              </a:rPr>
              <a:t>.</a:t>
            </a:r>
          </a:p>
          <a:p>
            <a:pPr lvl="0" algn="just"/>
            <a:endParaRPr lang="en-US" b="1" dirty="0">
              <a:solidFill>
                <a:srgbClr val="0000FF"/>
              </a:solidFill>
              <a:latin typeface="Verdana" pitchFamily="34" charset="0"/>
              <a:ea typeface="Verdana" pitchFamily="34" charset="0"/>
              <a:cs typeface="Verdana" pitchFamily="34" charset="0"/>
            </a:endParaRPr>
          </a:p>
          <a:p>
            <a:pPr marL="342900" lvl="0" indent="-342900" algn="just">
              <a:buFont typeface="Wingdings" pitchFamily="2" charset="2"/>
              <a:buChar char="Ø"/>
            </a:pPr>
            <a:endParaRPr lang="en-US" b="1" dirty="0" smtClean="0">
              <a:solidFill>
                <a:srgbClr val="0000FF"/>
              </a:solidFill>
              <a:latin typeface="Verdana" pitchFamily="34" charset="0"/>
              <a:ea typeface="Verdana" pitchFamily="34" charset="0"/>
              <a:cs typeface="Verdana" pitchFamily="34" charset="0"/>
            </a:endParaRPr>
          </a:p>
          <a:p>
            <a:pPr marL="342900" lvl="0" indent="-342900" algn="just">
              <a:buFont typeface="Wingdings" pitchFamily="2" charset="2"/>
              <a:buChar char="Ø"/>
            </a:pPr>
            <a:endParaRPr lang="en-US" b="1" dirty="0">
              <a:solidFill>
                <a:srgbClr val="0000FF"/>
              </a:solidFill>
              <a:latin typeface="Verdana" pitchFamily="34" charset="0"/>
              <a:ea typeface="Verdana" pitchFamily="34" charset="0"/>
              <a:cs typeface="Verdana" pitchFamily="34" charset="0"/>
            </a:endParaRPr>
          </a:p>
          <a:p>
            <a:pPr marL="342900" lvl="0" indent="-342900" algn="just">
              <a:buFont typeface="Wingdings" pitchFamily="2" charset="2"/>
              <a:buChar char="Ø"/>
            </a:pPr>
            <a:endParaRPr lang="en-IN" dirty="0">
              <a:solidFill>
                <a:srgbClr val="0000FF"/>
              </a:solidFill>
              <a:latin typeface="Verdana" pitchFamily="34" charset="0"/>
              <a:ea typeface="Verdana" pitchFamily="34" charset="0"/>
              <a:cs typeface="Verdana" pitchFamily="34" charset="0"/>
            </a:endParaRPr>
          </a:p>
        </p:txBody>
      </p:sp>
    </p:spTree>
    <p:extLst>
      <p:ext uri="{BB962C8B-B14F-4D97-AF65-F5344CB8AC3E}">
        <p14:creationId xmlns:p14="http://schemas.microsoft.com/office/powerpoint/2010/main" val="40037198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9144000" cy="3733800"/>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733801"/>
            <a:ext cx="2362200" cy="3124199"/>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62200" y="3733801"/>
            <a:ext cx="6781800" cy="3124199"/>
          </a:xfrm>
          <a:prstGeom prst="rect">
            <a:avLst/>
          </a:prstGeom>
        </p:spPr>
      </p:pic>
    </p:spTree>
    <p:extLst>
      <p:ext uri="{BB962C8B-B14F-4D97-AF65-F5344CB8AC3E}">
        <p14:creationId xmlns:p14="http://schemas.microsoft.com/office/powerpoint/2010/main" val="180970843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43000"/>
            <a:ext cx="8229600" cy="1676400"/>
          </a:xfrm>
        </p:spPr>
        <p:txBody>
          <a:bodyPr/>
          <a:lstStyle/>
          <a:p>
            <a:r>
              <a:rPr lang="en-US" sz="6000" b="1" dirty="0" smtClean="0"/>
              <a:t>THANK YOU!!</a:t>
            </a:r>
            <a:endParaRPr lang="en-US" b="1" dirty="0"/>
          </a:p>
        </p:txBody>
      </p:sp>
    </p:spTree>
    <p:extLst>
      <p:ext uri="{BB962C8B-B14F-4D97-AF65-F5344CB8AC3E}">
        <p14:creationId xmlns:p14="http://schemas.microsoft.com/office/powerpoint/2010/main" val="2431545321"/>
      </p:ext>
    </p:extLst>
  </p:cSld>
  <p:clrMapOvr>
    <a:masterClrMapping/>
  </p:clrMapOvr>
</p:sld>
</file>

<file path=ppt/theme/theme1.xml><?xml version="1.0" encoding="utf-8"?>
<a:theme xmlns:a="http://schemas.openxmlformats.org/drawingml/2006/main" name="Office Theme">
  <a:themeElements>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393</TotalTime>
  <Words>549</Words>
  <Application>Microsoft Office PowerPoint</Application>
  <PresentationFormat>On-screen Show (4:3)</PresentationFormat>
  <Paragraphs>143</Paragraphs>
  <Slides>23</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23</vt:i4>
      </vt:variant>
    </vt:vector>
  </HeadingPairs>
  <TitlesOfParts>
    <vt:vector size="31" baseType="lpstr">
      <vt:lpstr>Aharoni</vt:lpstr>
      <vt:lpstr>Arial</vt:lpstr>
      <vt:lpstr>Arial Rounded MT Bold</vt:lpstr>
      <vt:lpstr>Calibri</vt:lpstr>
      <vt:lpstr>Forte</vt:lpstr>
      <vt:lpstr>Verdana</vt:lpstr>
      <vt:lpstr>Wingdings</vt:lpstr>
      <vt:lpstr>Office Theme</vt:lpstr>
      <vt:lpstr>PowerPoint Presentation</vt:lpstr>
      <vt:lpstr>POST GRADUATE DEPARTMENT OF ENGLISH, GOVERNMENT COLLEGE, ROPAR</vt:lpstr>
      <vt:lpstr>Welcomes the NAAC peer team with warm affection and beauty of literature. </vt:lpstr>
      <vt:lpstr>CONTENTS</vt:lpstr>
      <vt:lpstr>  The Post Graduate Department of English was established during the inception of college in 1945.  It is a pioneer department of the college and caters to the needs of the whole college academically and professionally. Post graduation began in 1950 and since then it has been successful in instilling the love for literature in students. The department also has an add on course in Spoken English which began in the year 2012. Many literary activities are also conducted by The Literary Society of the department.  </vt:lpstr>
      <vt:lpstr>FACULTY</vt:lpstr>
      <vt:lpstr>FACULTY               CONTD.</vt:lpstr>
      <vt:lpstr>PowerPoint Presentation</vt:lpstr>
      <vt:lpstr>VISION OF THE DEPARTMENT</vt:lpstr>
      <vt:lpstr>PEDAGOGY</vt:lpstr>
      <vt:lpstr>STRENGTH OF STUDENTS (UNDER GRADUATION)</vt:lpstr>
      <vt:lpstr>STRENGTH OF STUDENTS (POST GRADUATION)</vt:lpstr>
      <vt:lpstr>STUDENTS PERFORMANCE EVALUATION </vt:lpstr>
      <vt:lpstr>ASSESSMENT DIVISION</vt:lpstr>
      <vt:lpstr>RESEARCH EXPERIENCE </vt:lpstr>
      <vt:lpstr>FEATURES OF THE DEPARTMENT</vt:lpstr>
      <vt:lpstr>STUDENTS’ SUCCESS RATE (2014-15)</vt:lpstr>
      <vt:lpstr>EXTRA CURRICULAR ACTIVITIES</vt:lpstr>
      <vt:lpstr>PowerPoint Presentation</vt:lpstr>
      <vt:lpstr>PowerPoint Presentation</vt:lpstr>
      <vt:lpstr>MISSION OF THE DEPARTMENT</vt:lpstr>
      <vt:lpstr>PowerPoint Presentation</vt:lpstr>
      <vt:lpstr>THANK YOU!!</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Daman Kalra</dc:creator>
  <cp:lastModifiedBy>dalminder singh</cp:lastModifiedBy>
  <cp:revision>49</cp:revision>
  <dcterms:created xsi:type="dcterms:W3CDTF">2006-08-16T00:00:00Z</dcterms:created>
  <dcterms:modified xsi:type="dcterms:W3CDTF">2015-12-22T10:22:24Z</dcterms:modified>
</cp:coreProperties>
</file>